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41.xml" ContentType="application/vnd.openxmlformats-officedocument.presentationml.slide+xml"/>
  <Default Extension="emf" ContentType="image/x-emf"/>
  <Override PartName="/ppt/slides/slide14.xml" ContentType="application/vnd.openxmlformats-officedocument.presentationml.slide+xml"/>
  <Default Extension="rels" ContentType="application/vnd.openxmlformats-package.relationships+xml"/>
  <Override PartName="/ppt/slides/slide5.xml" ContentType="application/vnd.openxmlformats-officedocument.presentationml.slide+xml"/>
  <Override PartName="/ppt/slides/slide38.xml" ContentType="application/vnd.openxmlformats-officedocument.presentationml.slide+xml"/>
  <Override PartName="/ppt/slides/slide10.xml" ContentType="application/vnd.openxmlformats-officedocument.presentationml.slide+xml"/>
  <Default Extension="jpeg" ContentType="image/jpeg"/>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Override PartName="/ppt/slides/slide30.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42.xml" ContentType="application/vnd.openxmlformats-officedocument.presentationml.slide+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slides/slide39.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Default Extension="gif" ContentType="image/gif"/>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Default Extension="mp4" ContentType="video/unknown"/>
  <Override PartName="/ppt/commentAuthors.xml" ContentType="application/vnd.openxmlformats-officedocument.presentationml.commentAuthors+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Default Extension="tiff" ContentType="image/tiff"/>
  <Override PartName="/ppt/slides/slide20.xml" ContentType="application/vnd.openxmlformats-officedocument.presentationml.slide+xml"/>
  <Override PartName="/ppt/comments/comment1.xml" ContentType="application/vnd.openxmlformats-officedocument.presentationml.comments+xml"/>
  <Override PartName="/ppt/slides/slide17.xml" ContentType="application/vnd.openxmlformats-officedocument.presentationml.slide+xml"/>
  <Override PartName="/ppt/notesSlides/notesSlide3.xml" ContentType="application/vnd.openxmlformats-officedocument.presentationml.notesSlide+xml"/>
  <Default Extension="wdp" ContentType="image/vnd.ms-photo"/>
  <Override PartName="/ppt/slides/slide8.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72" r:id="rId1"/>
  </p:sldMasterIdLst>
  <p:notesMasterIdLst>
    <p:notesMasterId r:id="rId45"/>
  </p:notesMasterIdLst>
  <p:sldIdLst>
    <p:sldId id="519" r:id="rId2"/>
    <p:sldId id="611" r:id="rId3"/>
    <p:sldId id="610" r:id="rId4"/>
    <p:sldId id="541" r:id="rId5"/>
    <p:sldId id="542" r:id="rId6"/>
    <p:sldId id="603" r:id="rId7"/>
    <p:sldId id="604" r:id="rId8"/>
    <p:sldId id="543" r:id="rId9"/>
    <p:sldId id="609" r:id="rId10"/>
    <p:sldId id="547" r:id="rId11"/>
    <p:sldId id="545" r:id="rId12"/>
    <p:sldId id="612" r:id="rId13"/>
    <p:sldId id="546" r:id="rId14"/>
    <p:sldId id="528" r:id="rId15"/>
    <p:sldId id="552" r:id="rId16"/>
    <p:sldId id="553" r:id="rId17"/>
    <p:sldId id="551" r:id="rId18"/>
    <p:sldId id="572" r:id="rId19"/>
    <p:sldId id="607" r:id="rId20"/>
    <p:sldId id="573" r:id="rId21"/>
    <p:sldId id="554" r:id="rId22"/>
    <p:sldId id="558" r:id="rId23"/>
    <p:sldId id="575" r:id="rId24"/>
    <p:sldId id="588" r:id="rId25"/>
    <p:sldId id="576" r:id="rId26"/>
    <p:sldId id="577" r:id="rId27"/>
    <p:sldId id="589" r:id="rId28"/>
    <p:sldId id="578" r:id="rId29"/>
    <p:sldId id="579" r:id="rId30"/>
    <p:sldId id="580" r:id="rId31"/>
    <p:sldId id="613" r:id="rId32"/>
    <p:sldId id="614" r:id="rId33"/>
    <p:sldId id="581" r:id="rId34"/>
    <p:sldId id="584" r:id="rId35"/>
    <p:sldId id="598" r:id="rId36"/>
    <p:sldId id="592" r:id="rId37"/>
    <p:sldId id="594" r:id="rId38"/>
    <p:sldId id="595" r:id="rId39"/>
    <p:sldId id="593" r:id="rId40"/>
    <p:sldId id="606" r:id="rId41"/>
    <p:sldId id="587" r:id="rId42"/>
    <p:sldId id="574" r:id="rId43"/>
    <p:sldId id="597"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xmlns:p="http://schemas.openxmlformats.org/presentationml/2006/main" xmlns:r="http://schemas.openxmlformats.org/officeDocument/2006/relationships" xmlns:a="http://schemas.openxmlformats.org/drawingml/2006/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Louise Glass" initials="" lastIdx="4"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p14="http://schemas.microsoft.com/office/powerpoint/2010/main" xmlns:p="http://schemas.openxmlformats.org/presentationml/2006/main" xmlns:r="http://schemas.openxmlformats.org/officeDocument/2006/relationships" xmlns:a="http://schemas.openxmlformats.org/drawingml/2006/main" xmlns="" val="1"/>
      </p:ext>
    </p:extLst>
  </p:showPr>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32767"/>
    </p:ext>
    <p:ext uri="{FD5EFAAD-0ECE-453E-9831-46B23BE46B34}">
      <p15:chartTrackingRefBased xmlns:p15="http://schemas.microsoft.com/office/powerpoint/2012/main" xmlns="" xmlns:p="http://schemas.openxmlformats.org/presentationml/2006/main" xmlns:r="http://schemas.openxmlformats.org/officeDocument/2006/relationships" xmlns:a="http://schemas.openxmlformats.org/drawingml/2006/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14"/>
    <p:restoredTop sz="86192" autoAdjust="0"/>
  </p:normalViewPr>
  <p:slideViewPr>
    <p:cSldViewPr snapToGrid="0" snapToObjects="1">
      <p:cViewPr varScale="1">
        <p:scale>
          <a:sx n="92" d="100"/>
          <a:sy n="92" d="100"/>
        </p:scale>
        <p:origin x="-2000" y="-8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8-02-20T12:07:12.550" idx="4">
    <p:pos x="-1254" y="18"/>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DD7C3-3A05-474E-A9DF-EF39B90374A7}" type="datetimeFigureOut">
              <a:rPr lang="en-US" smtClean="0"/>
              <a:pPr/>
              <a:t>5/3/18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DBD4E-8079-4A46-83CF-F75431E4E9B9}"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98619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A601FBC6-3D91-49EE-AFF6-D7B4C3F07BD0}"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51670527"/>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B9B0BF-58EA-4FBB-B5A0-E5EC34CB36A8}" type="slidenum">
              <a:rPr lang="en-US" smtClean="0"/>
              <a:pPr/>
              <a:t>31</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04654565"/>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85000"/>
                    <a:lumOff val="15000"/>
                  </a:schemeClr>
                </a:solidFill>
                <a:latin typeface="Cambria"/>
                <a:cs typeface="Cambria"/>
              </a:rPr>
              <a:t>The model grass </a:t>
            </a:r>
            <a:r>
              <a:rPr lang="en-US" altLang="zh-CN" sz="1200" i="1" dirty="0" err="1">
                <a:solidFill>
                  <a:schemeClr val="tx1">
                    <a:lumMod val="85000"/>
                    <a:lumOff val="15000"/>
                  </a:schemeClr>
                </a:solidFill>
                <a:latin typeface="Cambria"/>
                <a:cs typeface="Cambria"/>
              </a:rPr>
              <a:t>Brachypodium</a:t>
            </a:r>
            <a:r>
              <a:rPr lang="en-US" altLang="zh-CN" sz="1200" i="1" dirty="0">
                <a:solidFill>
                  <a:schemeClr val="tx1">
                    <a:lumMod val="85000"/>
                    <a:lumOff val="15000"/>
                  </a:schemeClr>
                </a:solidFill>
                <a:latin typeface="Cambria"/>
                <a:cs typeface="Cambria"/>
              </a:rPr>
              <a:t> </a:t>
            </a:r>
            <a:r>
              <a:rPr lang="en-US" altLang="zh-CN" sz="1200" i="1" dirty="0" err="1">
                <a:solidFill>
                  <a:schemeClr val="tx1">
                    <a:lumMod val="85000"/>
                    <a:lumOff val="15000"/>
                  </a:schemeClr>
                </a:solidFill>
                <a:latin typeface="Cambria"/>
                <a:cs typeface="Cambria"/>
              </a:rPr>
              <a:t>distachyon</a:t>
            </a:r>
            <a:r>
              <a:rPr lang="en-US" altLang="zh-CN" sz="1200" i="1" dirty="0">
                <a:solidFill>
                  <a:schemeClr val="tx1">
                    <a:lumMod val="85000"/>
                    <a:lumOff val="15000"/>
                  </a:schemeClr>
                </a:solidFill>
                <a:latin typeface="Cambria"/>
                <a:cs typeface="Cambria"/>
              </a:rPr>
              <a:t> </a:t>
            </a:r>
            <a:r>
              <a:rPr lang="en-US" altLang="zh-CN" sz="1200" dirty="0">
                <a:solidFill>
                  <a:schemeClr val="tx1">
                    <a:lumMod val="85000"/>
                    <a:lumOff val="15000"/>
                  </a:schemeClr>
                </a:solidFill>
                <a:latin typeface="Cambria"/>
                <a:cs typeface="Cambria"/>
              </a:rPr>
              <a:t>was grown in quadruplicates in sterile </a:t>
            </a:r>
            <a:r>
              <a:rPr lang="en-US" altLang="zh-CN" sz="1200" dirty="0" err="1">
                <a:solidFill>
                  <a:schemeClr val="tx1">
                    <a:lumMod val="85000"/>
                    <a:lumOff val="15000"/>
                  </a:schemeClr>
                </a:solidFill>
                <a:latin typeface="Cambria"/>
                <a:cs typeface="Cambria"/>
              </a:rPr>
              <a:t>EcoFABs</a:t>
            </a:r>
            <a:r>
              <a:rPr lang="en-US" altLang="zh-CN" sz="1200" dirty="0">
                <a:solidFill>
                  <a:schemeClr val="tx1">
                    <a:lumMod val="85000"/>
                    <a:lumOff val="15000"/>
                  </a:schemeClr>
                </a:solidFill>
                <a:latin typeface="Cambria"/>
                <a:cs typeface="Cambria"/>
              </a:rPr>
              <a:t> supplied with 0.5 MS medium (0.5 MS), 0.5 MS medium without phosphate (</a:t>
            </a:r>
            <a:r>
              <a:rPr lang="en-US" altLang="zh-CN" sz="1200" dirty="0" err="1">
                <a:solidFill>
                  <a:schemeClr val="tx1">
                    <a:lumMod val="85000"/>
                    <a:lumOff val="15000"/>
                  </a:schemeClr>
                </a:solidFill>
                <a:latin typeface="Cambria"/>
                <a:cs typeface="Cambria"/>
              </a:rPr>
              <a:t>noP</a:t>
            </a:r>
            <a:r>
              <a:rPr lang="en-US" altLang="zh-CN" sz="1200" dirty="0">
                <a:solidFill>
                  <a:schemeClr val="tx1">
                    <a:lumMod val="85000"/>
                    <a:lumOff val="15000"/>
                  </a:schemeClr>
                </a:solidFill>
                <a:latin typeface="Cambria"/>
                <a:cs typeface="Cambria"/>
              </a:rPr>
              <a:t>), and in soil extract (soil). Root morphology was imaged weekly, and exudates were collected in the third and final week. Tissue weight and tissue phosphate content were analyzed by all laboratories, and metabolomics was performed on the tissues and exudates by the host laboratory.</a:t>
            </a:r>
          </a:p>
          <a:p>
            <a:endParaRPr lang="en-US" dirty="0"/>
          </a:p>
        </p:txBody>
      </p:sp>
      <p:sp>
        <p:nvSpPr>
          <p:cNvPr id="4" name="Slide Number Placeholder 3"/>
          <p:cNvSpPr>
            <a:spLocks noGrp="1"/>
          </p:cNvSpPr>
          <p:nvPr>
            <p:ph type="sldNum" sz="quarter" idx="10"/>
          </p:nvPr>
        </p:nvSpPr>
        <p:spPr/>
        <p:txBody>
          <a:bodyPr/>
          <a:lstStyle/>
          <a:p>
            <a:fld id="{8B4DBD4E-8079-4A46-83CF-F75431E4E9B9}" type="slidenum">
              <a:rPr lang="en-US" smtClean="0"/>
              <a:pPr/>
              <a:t>35</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26654280"/>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A601FBC6-3D91-49EE-AFF6-D7B4C3F07BD0}"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51670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1129" y="150813"/>
            <a:ext cx="7227887" cy="735012"/>
          </a:xfrm>
          <a:prstGeom prst="rect">
            <a:avLst/>
          </a:prstGeom>
        </p:spPr>
        <p:txBody>
          <a:bodyPr/>
          <a:lstStyle>
            <a:lvl1pPr algn="ctr">
              <a:defRPr sz="32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15669" y="1006386"/>
            <a:ext cx="8730634" cy="51197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9BF43873-F596-D949-B45F-0F2F7A2B7B2A}" type="datetimeFigureOut">
              <a:rPr lang="en-US" smtClean="0"/>
              <a:pPr/>
              <a:t>5/3/18</a:t>
            </a:fld>
            <a:endParaRPr lang="en-US"/>
          </a:p>
        </p:txBody>
      </p:sp>
      <p:sp>
        <p:nvSpPr>
          <p:cNvPr id="7"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endParaRPr lang="en-US"/>
          </a:p>
        </p:txBody>
      </p:sp>
      <p:sp>
        <p:nvSpPr>
          <p:cNvPr id="8"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675BECF6-8A41-1E42-A784-9DCD32735386}"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7328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6F638EF-E026-44EF-8EFB-6156A5095F14}" type="datetimeFigureOut">
              <a:rPr lang="en-US" smtClean="0"/>
              <a:pPr/>
              <a:t>5/3/18</a:t>
            </a:fld>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6933E0-8282-42FF-B219-AB325D964113}"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81224060"/>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1FA7E17-333B-BA4F-BD40-91181531CB85}" type="datetimeFigureOut">
              <a:rPr lang="en-US" smtClean="0"/>
              <a:pPr/>
              <a:t>5/3/18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4355C17-6056-6141-AC7F-6DDD4AE9F2B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485770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051" name="Text Placeholder 2"/>
          <p:cNvSpPr>
            <a:spLocks noGrp="1"/>
          </p:cNvSpPr>
          <p:nvPr>
            <p:ph type="body" idx="1"/>
          </p:nvPr>
        </p:nvSpPr>
        <p:spPr bwMode="auto">
          <a:xfrm>
            <a:off x="215900" y="1006475"/>
            <a:ext cx="8650288" cy="511968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4972406-FA19-4394-8466-5C32459849D0}"/>
              </a:ext>
            </a:extLst>
          </p:cNvPr>
          <p:cNvPicPr/>
          <p:nvPr userDrawn="1"/>
        </p:nvPicPr>
        <p:blipFill>
          <a:blip r:embed="rId5"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6299935"/>
            <a:ext cx="1646987" cy="592673"/>
          </a:xfrm>
          <a:prstGeom prst="rect">
            <a:avLst/>
          </a:prstGeom>
        </p:spPr>
      </p:pic>
      <p:pic>
        <p:nvPicPr>
          <p:cNvPr id="13" name="Picture 8" descr="https://gradapply.ucsd.edu/css/ucsd_logo_print.gif"/>
          <p:cNvPicPr>
            <a:picLocks noChangeAspect="1" noChangeArrowheads="1"/>
          </p:cNvPicPr>
          <p:nvPr userDrawn="1"/>
        </p:nvPicPr>
        <p:blipFill>
          <a:blip r:embed="rId6"/>
          <a:srcRect/>
          <a:stretch>
            <a:fillRect/>
          </a:stretch>
        </p:blipFill>
        <p:spPr bwMode="auto">
          <a:xfrm>
            <a:off x="6827838" y="6537325"/>
            <a:ext cx="2224087" cy="274638"/>
          </a:xfrm>
          <a:prstGeom prst="rect">
            <a:avLst/>
          </a:prstGeom>
          <a:noFill/>
          <a:ln w="9525">
            <a:noFill/>
            <a:miter lim="800000"/>
            <a:headEnd/>
            <a:tailEnd/>
          </a:ln>
        </p:spPr>
      </p:pic>
      <p:sp>
        <p:nvSpPr>
          <p:cNvPr id="14" name="Rectangle 1"/>
          <p:cNvSpPr>
            <a:spLocks noChangeArrowheads="1"/>
          </p:cNvSpPr>
          <p:nvPr userDrawn="1"/>
        </p:nvSpPr>
        <p:spPr bwMode="auto">
          <a:xfrm>
            <a:off x="0" y="0"/>
            <a:ext cx="9144000" cy="804685"/>
          </a:xfrm>
          <a:prstGeom prst="rect">
            <a:avLst/>
          </a:prstGeom>
          <a:solidFill>
            <a:srgbClr val="1B5275"/>
          </a:solidFill>
          <a:ln w="9525">
            <a:noFill/>
            <a:round/>
            <a:headEnd/>
            <a:tailEnd/>
          </a:ln>
        </p:spPr>
        <p:txBody>
          <a:bodyPr wrap="none" anchor="ctr">
            <a:prstTxWarp prst="textNoShape">
              <a:avLst/>
            </a:prstTxWarp>
          </a:bodyPr>
          <a:lstStyle/>
          <a:p>
            <a:pPr eaLnBrk="1" hangingPunct="1"/>
            <a:endParaRPr lang="en-US">
              <a:solidFill>
                <a:schemeClr val="bg1"/>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1090197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8" r:id="rId3"/>
  </p:sldLayoutIdLst>
  <p:txStyles>
    <p:titleStyle>
      <a:lvl1pPr algn="l" defTabSz="457200" rtl="0" eaLnBrk="1" fontAlgn="base" hangingPunct="1">
        <a:spcBef>
          <a:spcPct val="0"/>
        </a:spcBef>
        <a:spcAft>
          <a:spcPct val="0"/>
        </a:spcAft>
        <a:defRPr sz="3600" kern="1200">
          <a:solidFill>
            <a:schemeClr val="tx1"/>
          </a:solidFill>
          <a:latin typeface="Arial"/>
          <a:ea typeface="ＭＳ Ｐゴシック" charset="0"/>
          <a:cs typeface="Arial"/>
        </a:defRPr>
      </a:lvl1pPr>
      <a:lvl2pPr algn="l" defTabSz="457200" rtl="0" eaLnBrk="1" fontAlgn="base" hangingPunct="1">
        <a:spcBef>
          <a:spcPct val="0"/>
        </a:spcBef>
        <a:spcAft>
          <a:spcPct val="0"/>
        </a:spcAft>
        <a:defRPr sz="3600">
          <a:solidFill>
            <a:schemeClr val="tx1"/>
          </a:solidFill>
          <a:latin typeface="Arial" charset="0"/>
          <a:ea typeface="ＭＳ Ｐゴシック" charset="0"/>
        </a:defRPr>
      </a:lvl2pPr>
      <a:lvl3pPr algn="l" defTabSz="457200" rtl="0" eaLnBrk="1" fontAlgn="base" hangingPunct="1">
        <a:spcBef>
          <a:spcPct val="0"/>
        </a:spcBef>
        <a:spcAft>
          <a:spcPct val="0"/>
        </a:spcAft>
        <a:defRPr sz="3600">
          <a:solidFill>
            <a:schemeClr val="tx1"/>
          </a:solidFill>
          <a:latin typeface="Arial" charset="0"/>
          <a:ea typeface="ＭＳ Ｐゴシック" charset="0"/>
        </a:defRPr>
      </a:lvl3pPr>
      <a:lvl4pPr algn="l" defTabSz="457200" rtl="0" eaLnBrk="1" fontAlgn="base" hangingPunct="1">
        <a:spcBef>
          <a:spcPct val="0"/>
        </a:spcBef>
        <a:spcAft>
          <a:spcPct val="0"/>
        </a:spcAft>
        <a:defRPr sz="3600">
          <a:solidFill>
            <a:schemeClr val="tx1"/>
          </a:solidFill>
          <a:latin typeface="Arial" charset="0"/>
          <a:ea typeface="ＭＳ Ｐゴシック" charset="0"/>
        </a:defRPr>
      </a:lvl4pPr>
      <a:lvl5pPr algn="l" defTabSz="457200" rtl="0" eaLnBrk="1" fontAlgn="base" hangingPunct="1">
        <a:spcBef>
          <a:spcPct val="0"/>
        </a:spcBef>
        <a:spcAft>
          <a:spcPct val="0"/>
        </a:spcAft>
        <a:defRPr sz="3600">
          <a:solidFill>
            <a:schemeClr val="tx1"/>
          </a:solidFill>
          <a:latin typeface="Arial" charset="0"/>
          <a:ea typeface="ＭＳ Ｐゴシック" charset="0"/>
        </a:defRPr>
      </a:lvl5pPr>
      <a:lvl6pPr marL="457200" algn="l" defTabSz="457200" rtl="0" eaLnBrk="1" fontAlgn="base" hangingPunct="1">
        <a:spcBef>
          <a:spcPct val="0"/>
        </a:spcBef>
        <a:spcAft>
          <a:spcPct val="0"/>
        </a:spcAft>
        <a:defRPr sz="3600">
          <a:solidFill>
            <a:schemeClr val="tx1"/>
          </a:solidFill>
          <a:latin typeface="Arial" charset="0"/>
          <a:ea typeface="ＭＳ Ｐゴシック" charset="0"/>
        </a:defRPr>
      </a:lvl6pPr>
      <a:lvl7pPr marL="914400" algn="l" defTabSz="457200" rtl="0" eaLnBrk="1" fontAlgn="base" hangingPunct="1">
        <a:spcBef>
          <a:spcPct val="0"/>
        </a:spcBef>
        <a:spcAft>
          <a:spcPct val="0"/>
        </a:spcAft>
        <a:defRPr sz="3600">
          <a:solidFill>
            <a:schemeClr val="tx1"/>
          </a:solidFill>
          <a:latin typeface="Arial" charset="0"/>
          <a:ea typeface="ＭＳ Ｐゴシック" charset="0"/>
        </a:defRPr>
      </a:lvl7pPr>
      <a:lvl8pPr marL="1371600" algn="l" defTabSz="457200" rtl="0" eaLnBrk="1" fontAlgn="base" hangingPunct="1">
        <a:spcBef>
          <a:spcPct val="0"/>
        </a:spcBef>
        <a:spcAft>
          <a:spcPct val="0"/>
        </a:spcAft>
        <a:defRPr sz="3600">
          <a:solidFill>
            <a:schemeClr val="tx1"/>
          </a:solidFill>
          <a:latin typeface="Arial" charset="0"/>
          <a:ea typeface="ＭＳ Ｐゴシック" charset="0"/>
        </a:defRPr>
      </a:lvl8pPr>
      <a:lvl9pPr marL="1828800" algn="l" defTabSz="457200" rtl="0" eaLnBrk="1" fontAlgn="base" hangingPunct="1">
        <a:spcBef>
          <a:spcPct val="0"/>
        </a:spcBef>
        <a:spcAft>
          <a:spcPct val="0"/>
        </a:spcAft>
        <a:defRPr sz="3600">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3.wdp"/><Relationship Id="rId5" Type="http://schemas.openxmlformats.org/officeDocument/2006/relationships/image" Target="../media/image20.png"/><Relationship Id="rId6" Type="http://schemas.microsoft.com/office/2007/relationships/hdphoto" Target="../media/hdphoto4.wdp"/><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3.png"/><Relationship Id="rId10"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jpeg"/><Relationship Id="rId5" Type="http://schemas.openxmlformats.org/officeDocument/2006/relationships/image" Target="../media/image35.jpeg"/><Relationship Id="rId6" Type="http://schemas.openxmlformats.org/officeDocument/2006/relationships/image" Target="../media/image36.jpeg"/><Relationship Id="rId7" Type="http://schemas.openxmlformats.org/officeDocument/2006/relationships/image" Target="../media/image37.jpeg"/><Relationship Id="rId8" Type="http://schemas.openxmlformats.org/officeDocument/2006/relationships/image" Target="../media/image38.png"/><Relationship Id="rId9" Type="http://schemas.openxmlformats.org/officeDocument/2006/relationships/image" Target="../media/image39.jpeg"/><Relationship Id="rId10" Type="http://schemas.openxmlformats.org/officeDocument/2006/relationships/image" Target="../media/image4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tif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jpeg"/><Relationship Id="rId8" Type="http://schemas.microsoft.com/office/2007/relationships/media" Target="../media/media1.mp4"/><Relationship Id="rId9" Type="http://schemas.openxmlformats.org/officeDocument/2006/relationships/image" Target="../media/image54.png"/><Relationship Id="rId10" Type="http://schemas.microsoft.com/office/2007/relationships/media" Target="../media/media2.mp4"/><Relationship Id="rId11" Type="http://schemas.openxmlformats.org/officeDocument/2006/relationships/image" Target="../media/image55.png"/><Relationship Id="rId1" Type="http://schemas.openxmlformats.org/officeDocument/2006/relationships/video" Target="../media/media1.mp4"/><Relationship Id="rId2" Type="http://schemas.openxmlformats.org/officeDocument/2006/relationships/video" Target="../media/media2.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jpeg"/></Relationships>
</file>

<file path=ppt/slides/_rels/slide31.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jpeg"/><Relationship Id="rId13" Type="http://schemas.microsoft.com/office/2007/relationships/media" Target="../media/media4.mp4"/><Relationship Id="rId14" Type="http://schemas.openxmlformats.org/officeDocument/2006/relationships/image" Target="../media/image64.png"/><Relationship Id="rId1" Type="http://schemas.openxmlformats.org/officeDocument/2006/relationships/video" Target="../media/media4.mp4"/><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57.jpeg"/><Relationship Id="rId5" Type="http://schemas.microsoft.com/office/2007/relationships/media" Target="../media/media3.mp4"/><Relationship Id="rId6" Type="http://schemas.openxmlformats.org/officeDocument/2006/relationships/image" Target="../media/image58.png"/><Relationship Id="rId7" Type="http://schemas.openxmlformats.org/officeDocument/2006/relationships/image" Target="NULL"/><Relationship Id="rId8" Type="http://schemas.openxmlformats.org/officeDocument/2006/relationships/image" Target="../media/image59.png"/><Relationship Id="rId9" Type="http://schemas.openxmlformats.org/officeDocument/2006/relationships/image" Target="../media/image60.jpeg"/><Relationship Id="rId10"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 Id="rId3"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9.jpe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6.jpeg"/></Relationships>
</file>

<file path=ppt/slides/_rels/slide5.xml.rels><?xml version="1.0" encoding="UTF-8" standalone="yes"?>
<Relationships xmlns="http://schemas.openxmlformats.org/package/2006/relationships"><Relationship Id="rId4" Type="http://schemas.microsoft.com/office/2007/relationships/hdphoto" Target="../media/hdphoto1.wdp"/><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3" name="Text Box 5"/>
          <p:cNvSpPr txBox="1">
            <a:spLocks noChangeArrowheads="1"/>
          </p:cNvSpPr>
          <p:nvPr/>
        </p:nvSpPr>
        <p:spPr bwMode="auto">
          <a:xfrm>
            <a:off x="3559057" y="5042228"/>
            <a:ext cx="2468319" cy="523220"/>
          </a:xfrm>
          <a:prstGeom prst="rect">
            <a:avLst/>
          </a:prstGeom>
          <a:noFill/>
          <a:ln>
            <a:noFill/>
          </a:ln>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800" dirty="0" smtClean="0">
                <a:latin typeface="+mj-lt"/>
              </a:rPr>
              <a:t>Karsten Zengler</a:t>
            </a:r>
          </a:p>
        </p:txBody>
      </p:sp>
      <p:sp>
        <p:nvSpPr>
          <p:cNvPr id="2" name="Text Box 5"/>
          <p:cNvSpPr txBox="1">
            <a:spLocks noChangeArrowheads="1"/>
          </p:cNvSpPr>
          <p:nvPr/>
        </p:nvSpPr>
        <p:spPr bwMode="auto">
          <a:xfrm>
            <a:off x="116039" y="158958"/>
            <a:ext cx="8915400" cy="400110"/>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smtClean="0">
                <a:solidFill>
                  <a:schemeClr val="bg1"/>
                </a:solidFill>
              </a:rPr>
              <a:t>20</a:t>
            </a:r>
            <a:r>
              <a:rPr lang="en-US" sz="2000" baseline="30000" dirty="0" smtClean="0">
                <a:solidFill>
                  <a:schemeClr val="bg1"/>
                </a:solidFill>
              </a:rPr>
              <a:t>th</a:t>
            </a:r>
            <a:r>
              <a:rPr lang="en-US" sz="2000" dirty="0" smtClean="0">
                <a:solidFill>
                  <a:schemeClr val="bg1"/>
                </a:solidFill>
              </a:rPr>
              <a:t> Genomic Standards Consortium Meeting, La Jolla May 2018</a:t>
            </a:r>
            <a:endParaRPr lang="en-US" sz="2000" dirty="0" smtClean="0">
              <a:solidFill>
                <a:schemeClr val="bg1"/>
              </a:solidFill>
              <a:latin typeface="+mj-lt"/>
            </a:endParaRPr>
          </a:p>
        </p:txBody>
      </p:sp>
      <p:pic>
        <p:nvPicPr>
          <p:cNvPr id="15366" name="Picture 8" descr="https://gradapply.ucsd.edu/css/ucsd_logo_print.gif"/>
          <p:cNvPicPr>
            <a:picLocks noChangeAspect="1" noChangeArrowheads="1"/>
          </p:cNvPicPr>
          <p:nvPr/>
        </p:nvPicPr>
        <p:blipFill>
          <a:blip r:embed="rId2"/>
          <a:srcRect/>
          <a:stretch>
            <a:fillRect/>
          </a:stretch>
        </p:blipFill>
        <p:spPr bwMode="auto">
          <a:xfrm>
            <a:off x="6827838" y="6537325"/>
            <a:ext cx="2224087" cy="274638"/>
          </a:xfrm>
          <a:prstGeom prst="rect">
            <a:avLst/>
          </a:prstGeom>
          <a:noFill/>
          <a:ln w="9525">
            <a:noFill/>
            <a:miter lim="800000"/>
            <a:headEnd/>
            <a:tailEnd/>
          </a:ln>
        </p:spPr>
      </p:pic>
      <p:sp>
        <p:nvSpPr>
          <p:cNvPr id="7" name="Text Box 43"/>
          <p:cNvSpPr txBox="1">
            <a:spLocks noChangeArrowheads="1"/>
          </p:cNvSpPr>
          <p:nvPr/>
        </p:nvSpPr>
        <p:spPr bwMode="auto">
          <a:xfrm>
            <a:off x="-214645" y="2226643"/>
            <a:ext cx="9674225" cy="3216265"/>
          </a:xfrm>
          <a:prstGeom prst="rect">
            <a:avLst/>
          </a:prstGeom>
          <a:noFill/>
          <a:ln w="9525">
            <a:noFill/>
            <a:miter lim="800000"/>
            <a:headEnd/>
            <a:tailEnd/>
          </a:ln>
        </p:spPr>
        <p:txBody>
          <a:bodyPr>
            <a:prstTxWarp prst="textNoShape">
              <a:avLst/>
            </a:prstTxWarp>
            <a:spAutoFit/>
          </a:bodyPr>
          <a:lstStyle/>
          <a:p>
            <a:pPr algn="ctr">
              <a:spcAft>
                <a:spcPts val="1800"/>
              </a:spcAft>
            </a:pPr>
            <a:r>
              <a:rPr lang="en-US" sz="4400" b="1" dirty="0" err="1" smtClean="0"/>
              <a:t>EcoFAB</a:t>
            </a:r>
            <a:endParaRPr lang="en-US" sz="4400" b="1" dirty="0" smtClean="0"/>
          </a:p>
          <a:p>
            <a:pPr algn="ctr"/>
            <a:r>
              <a:rPr lang="en-US" sz="3200" dirty="0"/>
              <a:t>Advancing </a:t>
            </a:r>
            <a:r>
              <a:rPr lang="en-US" sz="3200" dirty="0" err="1"/>
              <a:t>microbiome</a:t>
            </a:r>
            <a:r>
              <a:rPr lang="en-US" sz="3200" dirty="0"/>
              <a:t> science </a:t>
            </a:r>
            <a:endParaRPr lang="en-US" sz="3200" dirty="0" smtClean="0"/>
          </a:p>
          <a:p>
            <a:pPr algn="ctr"/>
            <a:r>
              <a:rPr lang="en-US" sz="3200" dirty="0" smtClean="0"/>
              <a:t>through </a:t>
            </a:r>
            <a:r>
              <a:rPr lang="en-US" sz="3200" dirty="0"/>
              <a:t>standardized fabricated ecosystems</a:t>
            </a:r>
          </a:p>
          <a:p>
            <a:pPr algn="ctr"/>
            <a:endParaRPr lang="en-US" sz="4000" i="1" dirty="0" smtClean="0"/>
          </a:p>
          <a:p>
            <a:pPr algn="ctr"/>
            <a:endParaRPr lang="en-US" sz="40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601874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descr="worldwide print network -1.gif"/>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327675" y="1904905"/>
            <a:ext cx="6623943" cy="3270364"/>
          </a:xfrm>
          <a:prstGeom prst="rect">
            <a:avLst/>
          </a:prstGeom>
        </p:spPr>
      </p:pic>
      <p:sp>
        <p:nvSpPr>
          <p:cNvPr id="5"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latin typeface="+mj-lt"/>
              </a:rPr>
              <a:t>Building on Each Other’s Results</a:t>
            </a:r>
          </a:p>
        </p:txBody>
      </p:sp>
      <p:pic>
        <p:nvPicPr>
          <p:cNvPr id="10" name="Picture 9" descr="Screen Shot 2018-04-26 at 2.31.09 PM.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327675" y="1904905"/>
            <a:ext cx="6623943" cy="3270364"/>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2873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download.jp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63113" y="2595956"/>
            <a:ext cx="2209550" cy="2103876"/>
          </a:xfrm>
          <a:prstGeom prst="rect">
            <a:avLst/>
          </a:prstGeom>
        </p:spPr>
      </p:pic>
      <p:sp>
        <p:nvSpPr>
          <p:cNvPr id="3" name="Striped Right Arrow 2"/>
          <p:cNvSpPr/>
          <p:nvPr/>
        </p:nvSpPr>
        <p:spPr>
          <a:xfrm>
            <a:off x="1104622" y="4852232"/>
            <a:ext cx="1223677" cy="967048"/>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today</a:t>
            </a:r>
            <a:endParaRPr lang="en-US" dirty="0"/>
          </a:p>
        </p:txBody>
      </p:sp>
      <p:sp>
        <p:nvSpPr>
          <p:cNvPr id="5"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rPr>
              <a:t>Advances in </a:t>
            </a:r>
            <a:r>
              <a:rPr lang="en-US" sz="3200" dirty="0" err="1" smtClean="0">
                <a:solidFill>
                  <a:schemeClr val="bg1"/>
                </a:solidFill>
              </a:rPr>
              <a:t>Microbiome</a:t>
            </a:r>
            <a:r>
              <a:rPr lang="en-US" sz="3200" dirty="0" smtClean="0">
                <a:solidFill>
                  <a:schemeClr val="bg1"/>
                </a:solidFill>
              </a:rPr>
              <a:t> Science</a:t>
            </a:r>
            <a:endParaRPr lang="en-US" sz="3200" dirty="0" smtClean="0">
              <a:solidFill>
                <a:schemeClr val="bg1"/>
              </a:solidFill>
              <a:latin typeface="+mj-lt"/>
            </a:endParaRPr>
          </a:p>
        </p:txBody>
      </p:sp>
      <p:grpSp>
        <p:nvGrpSpPr>
          <p:cNvPr id="9" name="Group 8"/>
          <p:cNvGrpSpPr/>
          <p:nvPr/>
        </p:nvGrpSpPr>
        <p:grpSpPr>
          <a:xfrm>
            <a:off x="4285653" y="2698567"/>
            <a:ext cx="5094661" cy="3120713"/>
            <a:chOff x="4285653" y="2698567"/>
            <a:chExt cx="5094661" cy="3120713"/>
          </a:xfrm>
        </p:grpSpPr>
        <p:pic>
          <p:nvPicPr>
            <p:cNvPr id="6" name="Picture 5" descr="14811832954_fb529edb96_b.jpg"/>
            <p:cNvPicPr>
              <a:picLocks noChangeAspect="1"/>
            </p:cNvPicPr>
            <p:nvPr/>
          </p:nvPicPr>
          <p:blipFill>
            <a:blip r:embed="rId3">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4">
                      <a14:imgEffect>
                        <a14:backgroundRemoval t="9896" b="99306" l="9961" r="99219"/>
                      </a14:imgEffect>
                      <a14:imgEffect>
                        <a14:colorTemperature colorTemp="8800"/>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flipH="1">
              <a:off x="4634528" y="2698567"/>
              <a:ext cx="4745786" cy="2669505"/>
            </a:xfrm>
            <a:prstGeom prst="rect">
              <a:avLst/>
            </a:prstGeom>
          </p:spPr>
        </p:pic>
        <p:sp>
          <p:nvSpPr>
            <p:cNvPr id="8" name="Striped Right Arrow 7"/>
            <p:cNvSpPr/>
            <p:nvPr/>
          </p:nvSpPr>
          <p:spPr>
            <a:xfrm>
              <a:off x="4285653" y="4852232"/>
              <a:ext cx="4745786" cy="967048"/>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tomorrow</a:t>
              </a:r>
              <a:endParaRPr lang="en-US" dirty="0"/>
            </a:p>
          </p:txBody>
        </p: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2009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 Box 43"/>
          <p:cNvSpPr txBox="1">
            <a:spLocks noChangeArrowheads="1"/>
          </p:cNvSpPr>
          <p:nvPr/>
        </p:nvSpPr>
        <p:spPr bwMode="auto">
          <a:xfrm>
            <a:off x="-214645" y="2226643"/>
            <a:ext cx="9674225" cy="3016210"/>
          </a:xfrm>
          <a:prstGeom prst="rect">
            <a:avLst/>
          </a:prstGeom>
          <a:noFill/>
          <a:ln w="9525">
            <a:noFill/>
            <a:miter lim="800000"/>
            <a:headEnd/>
            <a:tailEnd/>
          </a:ln>
        </p:spPr>
        <p:txBody>
          <a:bodyPr>
            <a:prstTxWarp prst="textNoShape">
              <a:avLst/>
            </a:prstTxWarp>
            <a:spAutoFit/>
          </a:bodyPr>
          <a:lstStyle/>
          <a:p>
            <a:pPr algn="ctr">
              <a:spcAft>
                <a:spcPts val="1800"/>
              </a:spcAft>
            </a:pPr>
            <a:r>
              <a:rPr lang="en-US" sz="4000" b="1" dirty="0" smtClean="0"/>
              <a:t>The Importance of</a:t>
            </a:r>
          </a:p>
          <a:p>
            <a:pPr algn="ctr">
              <a:spcAft>
                <a:spcPts val="1800"/>
              </a:spcAft>
            </a:pPr>
            <a:r>
              <a:rPr lang="en-US" sz="4000" b="1" dirty="0" smtClean="0"/>
              <a:t>Model Systems</a:t>
            </a:r>
            <a:endParaRPr lang="en-US" sz="4000" dirty="0" smtClean="0"/>
          </a:p>
          <a:p>
            <a:pPr algn="ctr"/>
            <a:endParaRPr lang="en-US" sz="4000" i="1" dirty="0" smtClean="0"/>
          </a:p>
          <a:p>
            <a:pPr algn="ctr"/>
            <a:endParaRPr lang="en-US" sz="40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20094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rPr>
              <a:t>Model Systems in Biomedical Research</a:t>
            </a:r>
            <a:endParaRPr lang="en-US" sz="3200" dirty="0" smtClean="0">
              <a:solidFill>
                <a:schemeClr val="bg1"/>
              </a:solidFill>
              <a:latin typeface="+mj-lt"/>
            </a:endParaRPr>
          </a:p>
        </p:txBody>
      </p:sp>
      <p:pic>
        <p:nvPicPr>
          <p:cNvPr id="6" name="Picture 5" descr="swiss-webster-outbred-mouse-model.jp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824614" y="4335782"/>
            <a:ext cx="2871906" cy="1854431"/>
          </a:xfrm>
          <a:prstGeom prst="rect">
            <a:avLst/>
          </a:prstGeom>
        </p:spPr>
      </p:pic>
      <p:pic>
        <p:nvPicPr>
          <p:cNvPr id="7" name="Picture 6" descr="zebrafish-and-human1.png"/>
          <p:cNvPicPr>
            <a:picLocks noChangeAspect="1"/>
          </p:cNvPicPr>
          <p:nvPr/>
        </p:nvPicPr>
        <p:blipFill rotWithShape="1">
          <a:blip r:embed="rId3">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4">
                    <a14:imgEffect>
                      <a14:backgroundRemoval t="10000" b="90000" l="10000" r="90000"/>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3978" t="18223" r="17022" b="24397"/>
          <a:stretch/>
        </p:blipFill>
        <p:spPr>
          <a:xfrm>
            <a:off x="5409499" y="3325269"/>
            <a:ext cx="3153825" cy="1116541"/>
          </a:xfrm>
          <a:prstGeom prst="rect">
            <a:avLst/>
          </a:prstGeom>
        </p:spPr>
      </p:pic>
      <p:pic>
        <p:nvPicPr>
          <p:cNvPr id="8" name="Picture 7" descr="172100_b_gen.jpg"/>
          <p:cNvPicPr>
            <a:picLocks noChangeAspect="1"/>
          </p:cNvPicPr>
          <p:nvPr/>
        </p:nvPicPr>
        <p:blipFill>
          <a:blip r:embed="rId5">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6">
                    <a14:imgEffect>
                      <a14:backgroundRemoval t="10000" b="90000" l="0" r="100000"/>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746076" y="1615196"/>
            <a:ext cx="2092531" cy="2092531"/>
          </a:xfrm>
          <a:prstGeom prst="rect">
            <a:avLst/>
          </a:prstGeom>
        </p:spPr>
      </p:pic>
      <p:sp>
        <p:nvSpPr>
          <p:cNvPr id="9" name="TextBox 8"/>
          <p:cNvSpPr txBox="1"/>
          <p:nvPr/>
        </p:nvSpPr>
        <p:spPr>
          <a:xfrm>
            <a:off x="7663496" y="4487823"/>
            <a:ext cx="184666" cy="369332"/>
          </a:xfrm>
          <a:prstGeom prst="rect">
            <a:avLst/>
          </a:prstGeom>
          <a:noFill/>
        </p:spPr>
        <p:txBody>
          <a:bodyPr wrap="none" rtlCol="0">
            <a:spAutoFit/>
          </a:bodyPr>
          <a:lstStyle/>
          <a:p>
            <a:endParaRPr lang="en-US" dirty="0"/>
          </a:p>
        </p:txBody>
      </p:sp>
      <p:pic>
        <p:nvPicPr>
          <p:cNvPr id="16" name="Picture 15" descr="Five-Facts-about-E-coli_img.jpg"/>
          <p:cNvPicPr>
            <a:picLocks noChangeAspect="1"/>
          </p:cNvPicPr>
          <p:nvPr/>
        </p:nvPicPr>
        <p:blipFill rotWithShape="1">
          <a:blip r:embed="rId7">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9357" r="7273"/>
          <a:stretch/>
        </p:blipFill>
        <p:spPr>
          <a:xfrm>
            <a:off x="978482" y="1234365"/>
            <a:ext cx="2917955" cy="2159286"/>
          </a:xfrm>
          <a:prstGeom prst="rect">
            <a:avLst/>
          </a:prstGeom>
        </p:spPr>
      </p:pic>
      <p:pic>
        <p:nvPicPr>
          <p:cNvPr id="17" name="Picture 16" descr="183355-004-7BD6BC05.jpg"/>
          <p:cNvPicPr>
            <a:picLocks noChangeAspect="1"/>
          </p:cNvPicPr>
          <p:nvPr/>
        </p:nvPicPr>
        <p:blipFill>
          <a:blip r:embed="rId8">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78482" y="3777512"/>
            <a:ext cx="2917955" cy="2159286"/>
          </a:xfrm>
          <a:prstGeom prst="rect">
            <a:avLst/>
          </a:prstGeom>
        </p:spPr>
      </p:pic>
      <p:pic>
        <p:nvPicPr>
          <p:cNvPr id="18" name="Picture 17" descr="From-I.-Chin-Sang.png"/>
          <p:cNvPicPr>
            <a:picLocks noChangeAspect="1"/>
          </p:cNvPicPr>
          <p:nvPr/>
        </p:nvPicPr>
        <p:blipFill>
          <a:blip r:embed="rId9">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10">
                    <a14:imgEffect>
                      <a14:backgroundRemoval t="0" b="100000" l="0" r="99667">
                        <a14:foregroundMark x1="8667" y1="45707" x2="111" y2="35101"/>
                      </a14:backgroundRemoval>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7876678">
            <a:off x="5689312" y="1600835"/>
            <a:ext cx="2315097" cy="101864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65910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2" name="Straight Arrow Connector 1"/>
          <p:cNvCxnSpPr/>
          <p:nvPr/>
        </p:nvCxnSpPr>
        <p:spPr>
          <a:xfrm>
            <a:off x="5675362" y="109794"/>
            <a:ext cx="743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Picture 2" descr="http://thepaleodiet.com/wp-content/uploads/2014/12/casey-fermented-6.jpg"/>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673298" y="866574"/>
            <a:ext cx="5917539" cy="5642919"/>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6"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rPr>
              <a:t>Model Systems in Biomedical Research</a:t>
            </a:r>
            <a:endParaRPr lang="en-US" sz="3200" dirty="0" smtClean="0">
              <a:solidFill>
                <a:schemeClr val="bg1"/>
              </a:solidFill>
              <a:latin typeface="+mj-lt"/>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93135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16039" y="158958"/>
            <a:ext cx="8915400" cy="553998"/>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000" dirty="0" smtClean="0">
                <a:solidFill>
                  <a:schemeClr val="bg1"/>
                </a:solidFill>
                <a:latin typeface="+mj-lt"/>
              </a:rPr>
              <a:t>Microbes in their “real” environment</a:t>
            </a:r>
          </a:p>
        </p:txBody>
      </p:sp>
      <p:pic>
        <p:nvPicPr>
          <p:cNvPr id="11" name="Picture 35"/>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856419" y="2255070"/>
            <a:ext cx="3756649" cy="2584094"/>
          </a:xfrm>
          <a:prstGeom prst="rect">
            <a:avLst/>
          </a:prstGeom>
          <a:noFill/>
          <a:ln w="19050">
            <a:solidFill>
              <a:srgbClr val="006600"/>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2" name="Picture 42"/>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83793" y="2255070"/>
            <a:ext cx="3755265" cy="2576156"/>
          </a:xfrm>
          <a:prstGeom prst="rect">
            <a:avLst/>
          </a:prstGeom>
          <a:noFill/>
          <a:ln w="19050">
            <a:solidFill>
              <a:srgbClr val="006600"/>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6" name="pasted-image.tif"/>
          <p:cNvPicPr>
            <a:picLocks noChangeAspect="1"/>
          </p:cNvPicPr>
          <p:nvPr/>
        </p:nvPicPr>
        <p:blipFill>
          <a:blip r:embed="rId4">
            <a:extLst/>
          </a:blip>
          <a:stretch>
            <a:fillRect/>
          </a:stretch>
        </p:blipFill>
        <p:spPr>
          <a:xfrm>
            <a:off x="499901" y="1247637"/>
            <a:ext cx="8322297" cy="4876346"/>
          </a:xfrm>
          <a:prstGeom prst="rect">
            <a:avLst/>
          </a:prstGeom>
          <a:ln w="12700">
            <a:miter lim="400000"/>
          </a:ln>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7458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latin typeface="+mj-lt"/>
              </a:rPr>
              <a:t>Field Studies – Now and Then</a:t>
            </a:r>
            <a:r>
              <a:rPr lang="is-IS" sz="3200" dirty="0" smtClean="0">
                <a:solidFill>
                  <a:schemeClr val="bg1"/>
                </a:solidFill>
                <a:latin typeface="+mj-lt"/>
              </a:rPr>
              <a:t>…</a:t>
            </a:r>
            <a:endParaRPr lang="en-US" sz="3200" dirty="0" smtClean="0">
              <a:solidFill>
                <a:schemeClr val="bg1"/>
              </a:solidFill>
              <a:latin typeface="+mj-lt"/>
            </a:endParaRPr>
          </a:p>
        </p:txBody>
      </p:sp>
      <p:pic>
        <p:nvPicPr>
          <p:cNvPr id="3" name="Picture 2"/>
          <p:cNvPicPr>
            <a:picLocks noChangeAspect="1"/>
          </p:cNvPicPr>
          <p:nvPr/>
        </p:nvPicPr>
        <p:blipFill rotWithShape="1">
          <a:blip r:embed="rId2"/>
          <a:srcRect l="7702" r="10793"/>
          <a:stretch/>
        </p:blipFill>
        <p:spPr>
          <a:xfrm>
            <a:off x="116039" y="2246695"/>
            <a:ext cx="4270086" cy="2984250"/>
          </a:xfrm>
          <a:prstGeom prst="rect">
            <a:avLst/>
          </a:prstGeom>
        </p:spPr>
      </p:pic>
      <p:pic>
        <p:nvPicPr>
          <p:cNvPr id="4" name="Picture 3"/>
          <p:cNvPicPr>
            <a:picLocks noChangeAspect="1"/>
          </p:cNvPicPr>
          <p:nvPr/>
        </p:nvPicPr>
        <p:blipFill>
          <a:blip r:embed="rId3"/>
          <a:stretch>
            <a:fillRect/>
          </a:stretch>
        </p:blipFill>
        <p:spPr>
          <a:xfrm>
            <a:off x="4789611" y="2246695"/>
            <a:ext cx="3949742" cy="298425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007679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482668" y="2914921"/>
            <a:ext cx="8397802" cy="707886"/>
          </a:xfrm>
          <a:prstGeom prst="rect">
            <a:avLst/>
          </a:prstGeom>
          <a:noFill/>
        </p:spPr>
        <p:txBody>
          <a:bodyPr wrap="none" rtlCol="0">
            <a:spAutoFit/>
          </a:bodyPr>
          <a:lstStyle/>
          <a:p>
            <a:r>
              <a:rPr lang="en-US" sz="4000" b="1" dirty="0" smtClean="0"/>
              <a:t>Need for Controlled Ecosystem Studies</a:t>
            </a:r>
            <a:endParaRPr lang="en-US" sz="4000" b="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327497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latin typeface="+mj-lt"/>
              </a:rPr>
              <a:t>Lessons from Arabidopsis</a:t>
            </a:r>
            <a:r>
              <a:rPr lang="is-IS" sz="3200" dirty="0" smtClean="0">
                <a:solidFill>
                  <a:schemeClr val="bg1"/>
                </a:solidFill>
                <a:latin typeface="+mj-lt"/>
              </a:rPr>
              <a:t>…</a:t>
            </a:r>
            <a:endParaRPr lang="en-US" sz="3200" dirty="0" smtClean="0">
              <a:solidFill>
                <a:schemeClr val="bg1"/>
              </a:solidFill>
              <a:latin typeface="+mj-lt"/>
            </a:endParaRPr>
          </a:p>
        </p:txBody>
      </p:sp>
      <p:pic>
        <p:nvPicPr>
          <p:cNvPr id="3" name="Picture 2" descr="Screen Shot 2018-04-24 at 11.07.02 AM.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53511" y="1049237"/>
            <a:ext cx="8417757" cy="4148066"/>
          </a:xfrm>
          <a:prstGeom prst="rect">
            <a:avLst/>
          </a:prstGeom>
        </p:spPr>
      </p:pic>
      <p:grpSp>
        <p:nvGrpSpPr>
          <p:cNvPr id="9" name="Group 8"/>
          <p:cNvGrpSpPr/>
          <p:nvPr/>
        </p:nvGrpSpPr>
        <p:grpSpPr>
          <a:xfrm>
            <a:off x="750425" y="5403798"/>
            <a:ext cx="7316643" cy="772370"/>
            <a:chOff x="750425" y="5403798"/>
            <a:chExt cx="7316643" cy="772370"/>
          </a:xfrm>
        </p:grpSpPr>
        <p:cxnSp>
          <p:nvCxnSpPr>
            <p:cNvPr id="4" name="Straight Connector 3"/>
            <p:cNvCxnSpPr/>
            <p:nvPr/>
          </p:nvCxnSpPr>
          <p:spPr>
            <a:xfrm flipV="1">
              <a:off x="750425" y="5974144"/>
              <a:ext cx="7316643" cy="14430"/>
            </a:xfrm>
            <a:prstGeom prst="line">
              <a:avLst/>
            </a:prstGeom>
            <a:ln w="22225">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50425" y="5858702"/>
              <a:ext cx="0" cy="31746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607812" y="5403798"/>
              <a:ext cx="1802096" cy="584776"/>
            </a:xfrm>
            <a:prstGeom prst="rect">
              <a:avLst/>
            </a:prstGeom>
            <a:noFill/>
          </p:spPr>
          <p:txBody>
            <a:bodyPr wrap="none" rtlCol="0">
              <a:spAutoFit/>
            </a:bodyPr>
            <a:lstStyle/>
            <a:p>
              <a:r>
                <a:rPr lang="en-US" sz="3200" b="1" dirty="0" smtClean="0"/>
                <a:t>+40 Years</a:t>
              </a:r>
              <a:endParaRPr lang="en-US" sz="3200" b="1" dirty="0"/>
            </a:p>
          </p:txBody>
        </p: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9377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Screen Shot 2018-05-03 at 10.03.55 AM.png"/>
          <p:cNvPicPr>
            <a:picLocks noChangeAspect="1"/>
          </p:cNvPicPr>
          <p:nvPr/>
        </p:nvPicPr>
        <p:blipFill>
          <a:blip r:embed="rId2"/>
          <a:stretch>
            <a:fillRect/>
          </a:stretch>
        </p:blipFill>
        <p:spPr>
          <a:xfrm>
            <a:off x="1701800" y="1685078"/>
            <a:ext cx="6121400" cy="4029922"/>
          </a:xfrm>
          <a:prstGeom prst="rect">
            <a:avLst/>
          </a:prstGeom>
        </p:spPr>
      </p:pic>
      <p:sp>
        <p:nvSpPr>
          <p:cNvPr id="5"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latin typeface="+mj-lt"/>
              </a:rPr>
              <a:t>Simple (enough), </a:t>
            </a:r>
            <a:r>
              <a:rPr lang="en-US" sz="3200" dirty="0" smtClean="0">
                <a:solidFill>
                  <a:schemeClr val="bg1"/>
                </a:solidFill>
                <a:latin typeface="+mj-lt"/>
              </a:rPr>
              <a:t>Reproducible, Affordable Models</a:t>
            </a:r>
            <a:endParaRPr lang="en-US" sz="3200" dirty="0" smtClean="0">
              <a:solidFill>
                <a:schemeClr val="bg1"/>
              </a:solidFill>
              <a:latin typeface="+mj-lt"/>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32749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16039" y="158958"/>
            <a:ext cx="8915400" cy="400110"/>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smtClean="0">
                <a:solidFill>
                  <a:schemeClr val="bg1"/>
                </a:solidFill>
              </a:rPr>
              <a:t>20</a:t>
            </a:r>
            <a:r>
              <a:rPr lang="en-US" sz="2000" baseline="30000" dirty="0" smtClean="0">
                <a:solidFill>
                  <a:schemeClr val="bg1"/>
                </a:solidFill>
              </a:rPr>
              <a:t>th</a:t>
            </a:r>
            <a:r>
              <a:rPr lang="en-US" sz="2000" dirty="0" smtClean="0">
                <a:solidFill>
                  <a:schemeClr val="bg1"/>
                </a:solidFill>
              </a:rPr>
              <a:t> Genomic Standards Consortium Meeting, La Jolla May 2018</a:t>
            </a:r>
            <a:endParaRPr lang="en-US" sz="2000" dirty="0" smtClean="0">
              <a:solidFill>
                <a:schemeClr val="bg1"/>
              </a:solidFill>
              <a:latin typeface="+mj-lt"/>
            </a:endParaRPr>
          </a:p>
        </p:txBody>
      </p:sp>
      <p:pic>
        <p:nvPicPr>
          <p:cNvPr id="15366" name="Picture 8" descr="https://gradapply.ucsd.edu/css/ucsd_logo_print.gif"/>
          <p:cNvPicPr>
            <a:picLocks noChangeAspect="1" noChangeArrowheads="1"/>
          </p:cNvPicPr>
          <p:nvPr/>
        </p:nvPicPr>
        <p:blipFill>
          <a:blip r:embed="rId2"/>
          <a:srcRect/>
          <a:stretch>
            <a:fillRect/>
          </a:stretch>
        </p:blipFill>
        <p:spPr bwMode="auto">
          <a:xfrm>
            <a:off x="6827838" y="6537325"/>
            <a:ext cx="2224087" cy="274638"/>
          </a:xfrm>
          <a:prstGeom prst="rect">
            <a:avLst/>
          </a:prstGeom>
          <a:noFill/>
          <a:ln w="9525">
            <a:noFill/>
            <a:miter lim="800000"/>
            <a:headEnd/>
            <a:tailEnd/>
          </a:ln>
        </p:spPr>
      </p:pic>
      <p:sp>
        <p:nvSpPr>
          <p:cNvPr id="7" name="Text Box 43"/>
          <p:cNvSpPr txBox="1">
            <a:spLocks noChangeArrowheads="1"/>
          </p:cNvSpPr>
          <p:nvPr/>
        </p:nvSpPr>
        <p:spPr bwMode="auto">
          <a:xfrm>
            <a:off x="-214645" y="2226643"/>
            <a:ext cx="9674225" cy="2400657"/>
          </a:xfrm>
          <a:prstGeom prst="rect">
            <a:avLst/>
          </a:prstGeom>
          <a:noFill/>
          <a:ln w="9525">
            <a:noFill/>
            <a:miter lim="800000"/>
            <a:headEnd/>
            <a:tailEnd/>
          </a:ln>
        </p:spPr>
        <p:txBody>
          <a:bodyPr>
            <a:prstTxWarp prst="textNoShape">
              <a:avLst/>
            </a:prstTxWarp>
            <a:spAutoFit/>
          </a:bodyPr>
          <a:lstStyle/>
          <a:p>
            <a:pPr algn="ctr">
              <a:spcAft>
                <a:spcPts val="1800"/>
              </a:spcAft>
            </a:pPr>
            <a:r>
              <a:rPr lang="en-US" sz="4000" b="1" dirty="0" smtClean="0"/>
              <a:t>Why do we need model systems?</a:t>
            </a:r>
          </a:p>
          <a:p>
            <a:pPr algn="ctr">
              <a:spcAft>
                <a:spcPts val="1800"/>
              </a:spcAft>
            </a:pPr>
            <a:endParaRPr lang="en-US" sz="4000" b="1" dirty="0" smtClean="0"/>
          </a:p>
          <a:p>
            <a:pPr algn="ctr">
              <a:spcAft>
                <a:spcPts val="1800"/>
              </a:spcAft>
            </a:pPr>
            <a:r>
              <a:rPr lang="en-US" sz="4000" b="1" dirty="0" smtClean="0"/>
              <a:t>What could these look like?</a:t>
            </a:r>
            <a:endParaRPr lang="en-US" sz="4000" b="1" dirty="0" smtClean="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60187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16039" y="158958"/>
            <a:ext cx="8915400" cy="553998"/>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000" b="1" dirty="0">
                <a:solidFill>
                  <a:srgbClr val="FFFFFF"/>
                </a:solidFill>
                <a:latin typeface="Arial" panose="020B0604020202020204" pitchFamily="34" charset="0"/>
                <a:cs typeface="Arial" panose="020B0604020202020204" pitchFamily="34" charset="0"/>
              </a:rPr>
              <a:t>N</a:t>
            </a:r>
            <a:r>
              <a:rPr lang="en-US" sz="3000" b="1" dirty="0" smtClean="0">
                <a:solidFill>
                  <a:srgbClr val="FFFFFF"/>
                </a:solidFill>
                <a:latin typeface="Arial" panose="020B0604020202020204" pitchFamily="34" charset="0"/>
                <a:cs typeface="Arial" panose="020B0604020202020204" pitchFamily="34" charset="0"/>
              </a:rPr>
              <a:t>eed </a:t>
            </a:r>
            <a:r>
              <a:rPr lang="en-US" sz="3000" b="1" dirty="0">
                <a:solidFill>
                  <a:srgbClr val="FFFFFF"/>
                </a:solidFill>
                <a:latin typeface="Arial" panose="020B0604020202020204" pitchFamily="34" charset="0"/>
                <a:cs typeface="Arial" panose="020B0604020202020204" pitchFamily="34" charset="0"/>
              </a:rPr>
              <a:t>for </a:t>
            </a:r>
            <a:r>
              <a:rPr lang="en-US" sz="3000" b="1" dirty="0" smtClean="0">
                <a:solidFill>
                  <a:srgbClr val="FFFFFF"/>
                </a:solidFill>
                <a:latin typeface="Arial" panose="020B0604020202020204" pitchFamily="34" charset="0"/>
                <a:cs typeface="Arial" panose="020B0604020202020204" pitchFamily="34" charset="0"/>
              </a:rPr>
              <a:t>Reproducible Laboratory </a:t>
            </a:r>
            <a:r>
              <a:rPr lang="en-US" sz="3000" b="1" dirty="0" err="1">
                <a:solidFill>
                  <a:srgbClr val="FFFFFF"/>
                </a:solidFill>
                <a:latin typeface="Arial" panose="020B0604020202020204" pitchFamily="34" charset="0"/>
                <a:cs typeface="Arial" panose="020B0604020202020204" pitchFamily="34" charset="0"/>
              </a:rPr>
              <a:t>M</a:t>
            </a:r>
            <a:r>
              <a:rPr lang="en-US" sz="3000" b="1" dirty="0" err="1" smtClean="0">
                <a:solidFill>
                  <a:srgbClr val="FFFFFF"/>
                </a:solidFill>
                <a:latin typeface="Arial" panose="020B0604020202020204" pitchFamily="34" charset="0"/>
                <a:cs typeface="Arial" panose="020B0604020202020204" pitchFamily="34" charset="0"/>
              </a:rPr>
              <a:t>icrobiomes</a:t>
            </a:r>
            <a:endParaRPr lang="en-US" sz="3000" dirty="0" smtClean="0">
              <a:solidFill>
                <a:srgbClr val="FFFFFF"/>
              </a:solidFill>
              <a:latin typeface="+mj-lt"/>
            </a:endParaRPr>
          </a:p>
        </p:txBody>
      </p:sp>
      <p:pic>
        <p:nvPicPr>
          <p:cNvPr id="3" name="Pictur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7448527-98ED-4A59-A403-93A767181263}"/>
              </a:ext>
            </a:extLst>
          </p:cNvPr>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3338" y="1259708"/>
            <a:ext cx="3454400" cy="158115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4" name="Picture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20EEC2E-C6DA-4621-9C73-51C8D97CD0D0}"/>
              </a:ext>
            </a:extLst>
          </p:cNvPr>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3338" y="2198329"/>
            <a:ext cx="3454400" cy="216376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6"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DC66722-610E-47D4-A396-0AB9862D51AD}"/>
              </a:ext>
            </a:extLst>
          </p:cNvPr>
          <p:cNvSpPr txBox="1">
            <a:spLocks noChangeArrowheads="1"/>
          </p:cNvSpPr>
          <p:nvPr/>
        </p:nvSpPr>
        <p:spPr bwMode="auto">
          <a:xfrm>
            <a:off x="6967549" y="1075056"/>
            <a:ext cx="1352235" cy="369304"/>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lIns="91411" tIns="45706" rIns="91411" bIns="45706">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solidFill>
                  <a:srgbClr val="000000"/>
                </a:solidFill>
              </a:rPr>
              <a:t>Field studies</a:t>
            </a:r>
          </a:p>
        </p:txBody>
      </p:sp>
      <p:sp>
        <p:nvSpPr>
          <p:cNvPr id="7" name="TextBox 1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8CBFFDF-2254-4016-8A46-50FD8F5D45B1}"/>
              </a:ext>
            </a:extLst>
          </p:cNvPr>
          <p:cNvSpPr txBox="1">
            <a:spLocks noChangeArrowheads="1"/>
          </p:cNvSpPr>
          <p:nvPr/>
        </p:nvSpPr>
        <p:spPr bwMode="auto">
          <a:xfrm>
            <a:off x="144463" y="936266"/>
            <a:ext cx="3170238" cy="37465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lIns="91411" tIns="45706" rIns="91411" bIns="45706">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solidFill>
                  <a:srgbClr val="000000"/>
                </a:solidFill>
              </a:rPr>
              <a:t>Cellular and organismal biology</a:t>
            </a:r>
          </a:p>
        </p:txBody>
      </p:sp>
      <p:pic>
        <p:nvPicPr>
          <p:cNvPr id="8" name="Picture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7596DDE-B035-485B-A71A-1CB94952EE76}"/>
              </a:ext>
            </a:extLst>
          </p:cNvPr>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3338" y="4441825"/>
            <a:ext cx="3235325" cy="145891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9CF0356-5187-4B03-84E2-F868A49548F5}"/>
              </a:ext>
            </a:extLst>
          </p:cNvPr>
          <p:cNvSpPr txBox="1">
            <a:spLocks noChangeArrowheads="1"/>
          </p:cNvSpPr>
          <p:nvPr/>
        </p:nvSpPr>
        <p:spPr bwMode="auto">
          <a:xfrm>
            <a:off x="0" y="5842358"/>
            <a:ext cx="2481961"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t>2016 </a:t>
            </a:r>
            <a:r>
              <a:rPr lang="en-US" altLang="en-US" dirty="0" err="1"/>
              <a:t>EcoFAB</a:t>
            </a:r>
            <a:r>
              <a:rPr lang="en-US" altLang="en-US" dirty="0"/>
              <a:t> workshop </a:t>
            </a:r>
          </a:p>
        </p:txBody>
      </p:sp>
      <p:grpSp>
        <p:nvGrpSpPr>
          <p:cNvPr id="10" name="Group 2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D2143D9-5BD6-4602-8CC9-68FC4137A787}"/>
              </a:ext>
            </a:extLst>
          </p:cNvPr>
          <p:cNvGrpSpPr>
            <a:grpSpLocks/>
          </p:cNvGrpSpPr>
          <p:nvPr/>
        </p:nvGrpSpPr>
        <p:grpSpPr bwMode="auto">
          <a:xfrm>
            <a:off x="4504370" y="1015642"/>
            <a:ext cx="706761" cy="985429"/>
            <a:chOff x="8198069" y="220716"/>
            <a:chExt cx="763876" cy="1119437"/>
          </a:xfrm>
        </p:grpSpPr>
        <p:pic>
          <p:nvPicPr>
            <p:cNvPr id="11" name="Picture 2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F7126F6-82AC-46FA-90C6-47B0BB14F1DF}"/>
                </a:ext>
              </a:extLst>
            </p:cNvPr>
            <p:cNvPicPr>
              <a:picLocks noChangeAspect="1"/>
            </p:cNvPicPr>
            <p:nvPr/>
          </p:nvPicPr>
          <p:blipFill>
            <a:blip r:embed="rId5"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2283" t="6071" r="75215" b="6755"/>
            <a:stretch>
              <a:fillRect/>
            </a:stretch>
          </p:blipFill>
          <p:spPr bwMode="auto">
            <a:xfrm>
              <a:off x="8198069" y="220716"/>
              <a:ext cx="763876" cy="95644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12" name="Picture 2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875F5BC-2ABE-4E61-B648-2A45EAB8D9D7}"/>
                </a:ext>
              </a:extLst>
            </p:cNvPr>
            <p:cNvPicPr>
              <a:picLocks noChangeAspect="1"/>
            </p:cNvPicPr>
            <p:nvPr/>
          </p:nvPicPr>
          <p:blipFill>
            <a:blip r:embed="rId6"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25500" t="27510" b="26283"/>
            <a:stretch>
              <a:fillRect/>
            </a:stretch>
          </p:blipFill>
          <p:spPr bwMode="auto">
            <a:xfrm>
              <a:off x="8255974" y="1178550"/>
              <a:ext cx="697922" cy="16160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pSp>
      <p:pic>
        <p:nvPicPr>
          <p:cNvPr id="13" name="Picture 2" descr="Image result for switchgrass field">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FCDA0C2-5E5A-49B5-8847-0213EE216264}"/>
              </a:ext>
            </a:extLst>
          </p:cNvPr>
          <p:cNvPicPr>
            <a:picLocks noChangeAspect="1" noChangeArrowheads="1"/>
          </p:cNvPicPr>
          <p:nvPr/>
        </p:nvPicPr>
        <p:blipFill>
          <a:blip r:embed="rId7"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227763" y="1412517"/>
            <a:ext cx="2816225" cy="210343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14" name="Picture 1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F601669-AC51-491F-BBD6-953FECE11EC2}"/>
              </a:ext>
            </a:extLst>
          </p:cNvPr>
          <p:cNvPicPr>
            <a:picLocks noChangeAspect="1"/>
          </p:cNvPicPr>
          <p:nvPr/>
        </p:nvPicPr>
        <p:blipFill>
          <a:blip r:embed="rId8"/>
          <a:stretch>
            <a:fillRect/>
          </a:stretch>
        </p:blipFill>
        <p:spPr>
          <a:xfrm>
            <a:off x="3533097" y="2050283"/>
            <a:ext cx="2694666" cy="1755800"/>
          </a:xfrm>
          <a:prstGeom prst="rect">
            <a:avLst/>
          </a:prstGeom>
        </p:spPr>
      </p:pic>
      <p:pic>
        <p:nvPicPr>
          <p:cNvPr id="15" name="Picture 1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62CD69D-BD82-460F-A970-048625E27437}"/>
              </a:ext>
            </a:extLst>
          </p:cNvPr>
          <p:cNvPicPr>
            <a:picLocks noChangeAspect="1"/>
          </p:cNvPicPr>
          <p:nvPr/>
        </p:nvPicPr>
        <p:blipFill>
          <a:blip r:embed="rId9"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693284" y="3708648"/>
            <a:ext cx="3035694" cy="2276770"/>
          </a:xfrm>
          <a:prstGeom prst="rect">
            <a:avLst/>
          </a:prstGeom>
        </p:spPr>
      </p:pic>
      <p:sp>
        <p:nvSpPr>
          <p:cNvPr id="16" name="TextBox 1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017FE8C-DF42-4CD8-9378-707E15081F8D}"/>
              </a:ext>
            </a:extLst>
          </p:cNvPr>
          <p:cNvSpPr txBox="1">
            <a:spLocks noChangeArrowheads="1"/>
          </p:cNvSpPr>
          <p:nvPr/>
        </p:nvSpPr>
        <p:spPr bwMode="auto">
          <a:xfrm>
            <a:off x="3613467" y="5900738"/>
            <a:ext cx="2199256"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t>2017 </a:t>
            </a:r>
            <a:r>
              <a:rPr lang="en-US" altLang="en-US" dirty="0" err="1"/>
              <a:t>EcoFAB</a:t>
            </a:r>
            <a:r>
              <a:rPr lang="en-US" altLang="en-US" dirty="0"/>
              <a:t> summit </a:t>
            </a:r>
          </a:p>
        </p:txBody>
      </p:sp>
      <p:sp>
        <p:nvSpPr>
          <p:cNvPr id="17" name="TextBox 1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B951C6F-7686-4F29-9284-9E0A1855C417}"/>
              </a:ext>
            </a:extLst>
          </p:cNvPr>
          <p:cNvSpPr txBox="1"/>
          <p:nvPr/>
        </p:nvSpPr>
        <p:spPr>
          <a:xfrm>
            <a:off x="6889165" y="5782944"/>
            <a:ext cx="1792414" cy="369332"/>
          </a:xfrm>
          <a:prstGeom prst="rect">
            <a:avLst/>
          </a:prstGeom>
          <a:noFill/>
        </p:spPr>
        <p:txBody>
          <a:bodyPr wrap="none" rtlCol="0">
            <a:spAutoFit/>
          </a:bodyPr>
          <a:lstStyle/>
          <a:p>
            <a:r>
              <a:rPr lang="en-US" dirty="0"/>
              <a:t>www.eco-fab.org</a:t>
            </a:r>
          </a:p>
        </p:txBody>
      </p:sp>
      <p:pic>
        <p:nvPicPr>
          <p:cNvPr id="18" name="Picture 2" descr="EcoFAB workshop cover">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37D28FA-DD54-46B7-8054-A8239E576330}"/>
              </a:ext>
            </a:extLst>
          </p:cNvPr>
          <p:cNvPicPr>
            <a:picLocks noChangeAspect="1" noChangeArrowheads="1"/>
          </p:cNvPicPr>
          <p:nvPr/>
        </p:nvPicPr>
        <p:blipFill>
          <a:blip r:embed="rId10">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952797" y="3708648"/>
            <a:ext cx="862966" cy="114177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9" name="Picture 1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481DE9D-C7C7-4D86-B072-BE83E8D291F2}"/>
              </a:ext>
            </a:extLst>
          </p:cNvPr>
          <p:cNvPicPr>
            <a:picLocks noChangeAspect="1"/>
          </p:cNvPicPr>
          <p:nvPr/>
        </p:nvPicPr>
        <p:blipFill>
          <a:blip r:embed="rId11"/>
          <a:stretch>
            <a:fillRect/>
          </a:stretch>
        </p:blipFill>
        <p:spPr>
          <a:xfrm>
            <a:off x="7992268" y="3703544"/>
            <a:ext cx="862966" cy="1146876"/>
          </a:xfrm>
          <a:prstGeom prst="rect">
            <a:avLst/>
          </a:prstGeom>
          <a:ln>
            <a:solidFill>
              <a:schemeClr val="tx1"/>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7D1EC5B-E974-4B4C-9F2F-1744D1314839}"/>
              </a:ext>
            </a:extLst>
          </p:cNvPr>
          <p:cNvPicPr>
            <a:picLocks noChangeAspect="1"/>
          </p:cNvPicPr>
          <p:nvPr/>
        </p:nvPicPr>
        <p:blipFill>
          <a:blip r:embed="rId12"/>
          <a:stretch>
            <a:fillRect/>
          </a:stretch>
        </p:blipFill>
        <p:spPr>
          <a:xfrm>
            <a:off x="6952797" y="5264574"/>
            <a:ext cx="1416749" cy="522475"/>
          </a:xfrm>
          <a:prstGeom prst="rect">
            <a:avLst/>
          </a:prstGeom>
        </p:spPr>
      </p:pic>
      <p:pic>
        <p:nvPicPr>
          <p:cNvPr id="21" name="Picture 2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86463CE-6F60-4F9B-A140-4A0272FC3C5C}"/>
              </a:ext>
            </a:extLst>
          </p:cNvPr>
          <p:cNvPicPr>
            <a:picLocks noChangeAspect="1"/>
          </p:cNvPicPr>
          <p:nvPr/>
        </p:nvPicPr>
        <p:blipFill>
          <a:blip r:embed="rId13"/>
          <a:stretch>
            <a:fillRect/>
          </a:stretch>
        </p:blipFill>
        <p:spPr>
          <a:xfrm>
            <a:off x="6999421" y="5030930"/>
            <a:ext cx="1166891" cy="223126"/>
          </a:xfrm>
          <a:prstGeom prst="rect">
            <a:avLst/>
          </a:prstGeom>
        </p:spPr>
      </p:pic>
      <p:sp>
        <p:nvSpPr>
          <p:cNvPr id="22" name="Rectangle 2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F49EA55-85B8-4CDE-A70E-207B7C1945E1}"/>
              </a:ext>
            </a:extLst>
          </p:cNvPr>
          <p:cNvSpPr/>
          <p:nvPr/>
        </p:nvSpPr>
        <p:spPr>
          <a:xfrm>
            <a:off x="6972917" y="5002696"/>
            <a:ext cx="1481970" cy="8042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9917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22" grpId="0" animBg="1"/>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767BEA4-D651-42C1-A992-00AB59969127}"/>
              </a:ext>
            </a:extLst>
          </p:cNvPr>
          <p:cNvSpPr>
            <a:spLocks noGrp="1"/>
          </p:cNvSpPr>
          <p:nvPr>
            <p:ph type="title"/>
          </p:nvPr>
        </p:nvSpPr>
        <p:spPr>
          <a:xfrm>
            <a:off x="958056" y="150813"/>
            <a:ext cx="7227887" cy="735012"/>
          </a:xfrm>
        </p:spPr>
        <p:txBody>
          <a:bodyPr/>
          <a:lstStyle/>
          <a:p>
            <a:pPr algn="ctr"/>
            <a:r>
              <a:rPr lang="en-US" sz="3200" dirty="0">
                <a:solidFill>
                  <a:srgbClr val="FFFFFF"/>
                </a:solidFill>
              </a:rPr>
              <a:t>2017 </a:t>
            </a:r>
            <a:r>
              <a:rPr lang="en-US" sz="3200" dirty="0" err="1">
                <a:solidFill>
                  <a:srgbClr val="FFFFFF"/>
                </a:solidFill>
              </a:rPr>
              <a:t>EcoFAB</a:t>
            </a:r>
            <a:r>
              <a:rPr lang="en-US" sz="3200" dirty="0">
                <a:solidFill>
                  <a:srgbClr val="FFFFFF"/>
                </a:solidFill>
              </a:rPr>
              <a:t> summit </a:t>
            </a:r>
          </a:p>
        </p:txBody>
      </p:sp>
      <p:pic>
        <p:nvPicPr>
          <p:cNvPr id="4"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0B70F2A-CE38-4A1C-BCAA-34F2871E12C4}"/>
              </a:ext>
            </a:extLst>
          </p:cNvPr>
          <p:cNvPicPr>
            <a:picLocks noChangeAspect="1"/>
          </p:cNvPicPr>
          <p:nvPr/>
        </p:nvPicPr>
        <p:blipFill>
          <a:blip r:embed="rId3"/>
          <a:stretch>
            <a:fillRect/>
          </a:stretch>
        </p:blipFill>
        <p:spPr>
          <a:xfrm>
            <a:off x="4572000" y="1248411"/>
            <a:ext cx="3514113" cy="4670233"/>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2A8F780-42DA-4AF8-8BD5-469BABC3A9B3}"/>
              </a:ext>
            </a:extLst>
          </p:cNvPr>
          <p:cNvSpPr txBox="1"/>
          <p:nvPr/>
        </p:nvSpPr>
        <p:spPr>
          <a:xfrm>
            <a:off x="87251" y="1170774"/>
            <a:ext cx="3811424"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~75 Scientists and program managers</a:t>
            </a:r>
          </a:p>
          <a:p>
            <a:pPr marL="285750" indent="-285750">
              <a:buFont typeface="Arial" panose="020B0604020202020204" pitchFamily="34" charset="0"/>
              <a:buChar char="•"/>
            </a:pPr>
            <a:r>
              <a:rPr lang="en-US" sz="2800" dirty="0"/>
              <a:t>7 Funding agencies</a:t>
            </a:r>
          </a:p>
          <a:p>
            <a:pPr marL="285750" indent="-285750">
              <a:buFont typeface="Arial" panose="020B0604020202020204" pitchFamily="34" charset="0"/>
              <a:buChar char="•"/>
            </a:pPr>
            <a:r>
              <a:rPr lang="en-US" sz="2800" dirty="0"/>
              <a:t>Diverse backgrounds</a:t>
            </a:r>
          </a:p>
          <a:p>
            <a:pPr marL="742950" lvl="1" indent="-285750">
              <a:buFont typeface="Arial" panose="020B0604020202020204" pitchFamily="34" charset="0"/>
              <a:buChar char="•"/>
            </a:pPr>
            <a:r>
              <a:rPr lang="en-US" sz="2800" dirty="0"/>
              <a:t>Microbiologists</a:t>
            </a:r>
          </a:p>
          <a:p>
            <a:pPr marL="742950" lvl="1" indent="-285750">
              <a:buFont typeface="Arial" panose="020B0604020202020204" pitchFamily="34" charset="0"/>
              <a:buChar char="•"/>
            </a:pPr>
            <a:r>
              <a:rPr lang="en-US" sz="2800" dirty="0"/>
              <a:t>Soil scientists</a:t>
            </a:r>
          </a:p>
          <a:p>
            <a:pPr marL="742950" lvl="1" indent="-285750">
              <a:buFont typeface="Arial" panose="020B0604020202020204" pitchFamily="34" charset="0"/>
              <a:buChar char="•"/>
            </a:pPr>
            <a:r>
              <a:rPr lang="en-US" sz="2800" dirty="0"/>
              <a:t>Plant scientists</a:t>
            </a:r>
          </a:p>
          <a:p>
            <a:pPr marL="742950" lvl="1" indent="-285750">
              <a:buFont typeface="Arial" panose="020B0604020202020204" pitchFamily="34" charset="0"/>
              <a:buChar char="•"/>
            </a:pPr>
            <a:r>
              <a:rPr lang="en-US" sz="2800" dirty="0"/>
              <a:t>Engineers</a:t>
            </a:r>
          </a:p>
          <a:p>
            <a:pPr marL="742950" lvl="1" indent="-285750">
              <a:buFont typeface="Arial" panose="020B0604020202020204" pitchFamily="34" charset="0"/>
              <a:buChar char="•"/>
            </a:pPr>
            <a:r>
              <a:rPr lang="en-US" sz="2800" dirty="0"/>
              <a:t>Data scientists </a:t>
            </a:r>
          </a:p>
          <a:p>
            <a:pPr marL="742950" lvl="1" indent="-285750">
              <a:buFont typeface="Arial" panose="020B0604020202020204" pitchFamily="34" charset="0"/>
              <a:buChar char="•"/>
            </a:pPr>
            <a:r>
              <a:rPr lang="en-US" sz="2800" dirty="0" err="1"/>
              <a:t>etc</a:t>
            </a:r>
            <a:endParaRPr lang="en-US" sz="28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0690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5E83B5C-6DF3-4191-97F8-2D78344BA5FF}"/>
              </a:ext>
            </a:extLst>
          </p:cNvPr>
          <p:cNvPicPr>
            <a:picLocks noChangeAspect="1"/>
          </p:cNvPicPr>
          <p:nvPr/>
        </p:nvPicPr>
        <p:blipFill>
          <a:blip r:embed="rId2"/>
          <a:stretch>
            <a:fillRect/>
          </a:stretch>
        </p:blipFill>
        <p:spPr>
          <a:xfrm>
            <a:off x="77573" y="853044"/>
            <a:ext cx="3206377" cy="3659962"/>
          </a:xfrm>
          <a:prstGeom prst="rect">
            <a:avLst/>
          </a:prstGeom>
        </p:spPr>
      </p:pic>
      <p:pic>
        <p:nvPicPr>
          <p:cNvPr id="7" name="Pictur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680D4CB-11ED-4117-9071-C47C4130BB03}"/>
              </a:ext>
            </a:extLst>
          </p:cNvPr>
          <p:cNvPicPr>
            <a:picLocks noChangeAspect="1"/>
          </p:cNvPicPr>
          <p:nvPr/>
        </p:nvPicPr>
        <p:blipFill rotWithShape="1">
          <a:blip r:embed="rId3"/>
          <a:srcRect t="30852"/>
          <a:stretch/>
        </p:blipFill>
        <p:spPr>
          <a:xfrm>
            <a:off x="3119830" y="853045"/>
            <a:ext cx="3129347" cy="3455231"/>
          </a:xfrm>
          <a:prstGeom prst="rect">
            <a:avLst/>
          </a:prstGeom>
        </p:spPr>
      </p:pic>
      <p:pic>
        <p:nvPicPr>
          <p:cNvPr id="8" name="Picture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9713DB3-4C7E-4B1B-8165-E7B06E502A6C}"/>
              </a:ext>
            </a:extLst>
          </p:cNvPr>
          <p:cNvPicPr>
            <a:picLocks noChangeAspect="1"/>
          </p:cNvPicPr>
          <p:nvPr/>
        </p:nvPicPr>
        <p:blipFill rotWithShape="1">
          <a:blip r:embed="rId3"/>
          <a:srcRect b="71878"/>
          <a:stretch/>
        </p:blipFill>
        <p:spPr>
          <a:xfrm>
            <a:off x="77573" y="4418504"/>
            <a:ext cx="2908976" cy="1306251"/>
          </a:xfrm>
          <a:prstGeom prst="rect">
            <a:avLst/>
          </a:prstGeom>
        </p:spPr>
      </p:pic>
      <p:pic>
        <p:nvPicPr>
          <p:cNvPr id="9" name="Picture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F99C811-727C-4ABD-A1E1-A109EBDA83C0}"/>
              </a:ext>
            </a:extLst>
          </p:cNvPr>
          <p:cNvPicPr>
            <a:picLocks noChangeAspect="1"/>
          </p:cNvPicPr>
          <p:nvPr/>
        </p:nvPicPr>
        <p:blipFill>
          <a:blip r:embed="rId4"/>
          <a:stretch>
            <a:fillRect/>
          </a:stretch>
        </p:blipFill>
        <p:spPr>
          <a:xfrm>
            <a:off x="6129301" y="853045"/>
            <a:ext cx="3011834" cy="2714222"/>
          </a:xfrm>
          <a:prstGeom prst="rect">
            <a:avLst/>
          </a:prstGeom>
        </p:spPr>
      </p:pic>
      <p:sp>
        <p:nvSpPr>
          <p:cNvPr id="2" name="Title 1"/>
          <p:cNvSpPr>
            <a:spLocks noGrp="1"/>
          </p:cNvSpPr>
          <p:nvPr>
            <p:ph type="title"/>
          </p:nvPr>
        </p:nvSpPr>
        <p:spPr/>
        <p:txBody>
          <a:bodyPr/>
          <a:lstStyle/>
          <a:p>
            <a:r>
              <a:rPr lang="en-US" dirty="0" smtClean="0"/>
              <a:t>5-Point Roadmap </a:t>
            </a:r>
            <a:endParaRPr lang="en-US" dirty="0"/>
          </a:p>
        </p:txBody>
      </p:sp>
      <p:sp>
        <p:nvSpPr>
          <p:cNvPr id="3" name="TextBox 2"/>
          <p:cNvSpPr txBox="1"/>
          <p:nvPr/>
        </p:nvSpPr>
        <p:spPr>
          <a:xfrm>
            <a:off x="255841" y="2171735"/>
            <a:ext cx="8936129" cy="2246769"/>
          </a:xfrm>
          <a:prstGeom prst="rect">
            <a:avLst/>
          </a:prstGeom>
          <a:solidFill>
            <a:srgbClr val="FFFFFF"/>
          </a:solidFill>
        </p:spPr>
        <p:txBody>
          <a:bodyPr wrap="square" rtlCol="0">
            <a:spAutoFit/>
          </a:bodyPr>
          <a:lstStyle/>
          <a:p>
            <a:pPr marL="457200" indent="-457200">
              <a:spcAft>
                <a:spcPts val="600"/>
              </a:spcAft>
              <a:buFont typeface="+mj-lt"/>
              <a:buAutoNum type="arabicPeriod"/>
            </a:pPr>
            <a:r>
              <a:rPr lang="en-US" sz="2400" dirty="0" smtClean="0"/>
              <a:t>Community Organization</a:t>
            </a:r>
          </a:p>
          <a:p>
            <a:pPr marL="457200" indent="-457200">
              <a:spcAft>
                <a:spcPts val="600"/>
              </a:spcAft>
              <a:buFont typeface="+mj-lt"/>
              <a:buAutoNum type="arabicPeriod"/>
            </a:pPr>
            <a:r>
              <a:rPr lang="en-US" sz="2400" dirty="0" smtClean="0"/>
              <a:t>Validation of initial </a:t>
            </a:r>
            <a:r>
              <a:rPr lang="en-US" sz="2400" dirty="0" err="1" smtClean="0"/>
              <a:t>EcoFABs</a:t>
            </a:r>
            <a:endParaRPr lang="en-US" sz="2400" dirty="0" smtClean="0"/>
          </a:p>
          <a:p>
            <a:pPr marL="457200" indent="-457200">
              <a:spcAft>
                <a:spcPts val="600"/>
              </a:spcAft>
              <a:buFont typeface="+mj-lt"/>
              <a:buAutoNum type="arabicPeriod"/>
            </a:pPr>
            <a:r>
              <a:rPr lang="en-US" sz="2400" dirty="0" smtClean="0"/>
              <a:t>Tiered approach for demonstration, dissemination, and adoption</a:t>
            </a:r>
          </a:p>
          <a:p>
            <a:pPr marL="457200" indent="-457200">
              <a:spcAft>
                <a:spcPts val="600"/>
              </a:spcAft>
              <a:buFont typeface="+mj-lt"/>
              <a:buAutoNum type="arabicPeriod"/>
            </a:pPr>
            <a:r>
              <a:rPr lang="en-US" sz="2400" dirty="0" smtClean="0"/>
              <a:t>Common protocols, designs, and microbes</a:t>
            </a:r>
          </a:p>
          <a:p>
            <a:pPr marL="457200" indent="-457200">
              <a:spcAft>
                <a:spcPts val="600"/>
              </a:spcAft>
              <a:buFont typeface="+mj-lt"/>
              <a:buAutoNum type="arabicPeriod"/>
            </a:pPr>
            <a:r>
              <a:rPr lang="en-US" sz="2400" dirty="0" smtClean="0"/>
              <a:t>Data collection-standards coupled with central portal</a:t>
            </a:r>
            <a:endParaRPr lang="en-US" sz="24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1689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086C66-18FB-4822-A9E8-DC0B5EDB14ED}"/>
              </a:ext>
            </a:extLst>
          </p:cNvPr>
          <p:cNvSpPr>
            <a:spLocks noGrp="1"/>
          </p:cNvSpPr>
          <p:nvPr>
            <p:ph type="title"/>
          </p:nvPr>
        </p:nvSpPr>
        <p:spPr>
          <a:xfrm>
            <a:off x="66971" y="0"/>
            <a:ext cx="9074164" cy="994172"/>
          </a:xfrm>
        </p:spPr>
        <p:txBody>
          <a:bodyPr/>
          <a:lstStyle/>
          <a:p>
            <a:pPr algn="ctr"/>
            <a:r>
              <a:rPr lang="en-US" sz="3200" dirty="0">
                <a:solidFill>
                  <a:srgbClr val="FFFFFF"/>
                </a:solidFill>
              </a:rPr>
              <a:t>Recommendations </a:t>
            </a:r>
            <a:r>
              <a:rPr lang="en-US" sz="3200" dirty="0" smtClean="0">
                <a:solidFill>
                  <a:srgbClr val="FFFFFF"/>
                </a:solidFill>
              </a:rPr>
              <a:t>2017 </a:t>
            </a:r>
            <a:r>
              <a:rPr lang="en-US" sz="3200" dirty="0" err="1">
                <a:solidFill>
                  <a:srgbClr val="FFFFFF"/>
                </a:solidFill>
              </a:rPr>
              <a:t>EcoFAB</a:t>
            </a:r>
            <a:r>
              <a:rPr lang="en-US" sz="3200" dirty="0">
                <a:solidFill>
                  <a:srgbClr val="FFFFFF"/>
                </a:solidFill>
              </a:rPr>
              <a:t> Summit Report</a:t>
            </a:r>
          </a:p>
        </p:txBody>
      </p:sp>
      <p:sp>
        <p:nvSpPr>
          <p:cNvPr id="10" name="TextBox 9"/>
          <p:cNvSpPr txBox="1"/>
          <p:nvPr/>
        </p:nvSpPr>
        <p:spPr>
          <a:xfrm>
            <a:off x="288625" y="1143308"/>
            <a:ext cx="8405327" cy="4555093"/>
          </a:xfrm>
          <a:prstGeom prst="rect">
            <a:avLst/>
          </a:prstGeom>
          <a:noFill/>
        </p:spPr>
        <p:txBody>
          <a:bodyPr wrap="square" rtlCol="0">
            <a:spAutoFit/>
          </a:bodyPr>
          <a:lstStyle/>
          <a:p>
            <a:pPr>
              <a:spcAft>
                <a:spcPts val="1200"/>
              </a:spcAft>
            </a:pPr>
            <a:r>
              <a:rPr lang="en-US" sz="2400" b="1" u="sng" dirty="0"/>
              <a:t>Next steps</a:t>
            </a:r>
          </a:p>
          <a:p>
            <a:pPr>
              <a:spcAft>
                <a:spcPts val="600"/>
              </a:spcAft>
            </a:pPr>
            <a:r>
              <a:rPr lang="en-US" sz="2400" dirty="0" smtClean="0"/>
              <a:t>• </a:t>
            </a:r>
            <a:r>
              <a:rPr lang="en-US" sz="2400" dirty="0"/>
              <a:t>Form steering committee and working groups</a:t>
            </a:r>
          </a:p>
          <a:p>
            <a:pPr>
              <a:spcAft>
                <a:spcPts val="600"/>
              </a:spcAft>
            </a:pPr>
            <a:r>
              <a:rPr lang="en-US" sz="2400" dirty="0"/>
              <a:t>• Perform the first ring-trial for prototype </a:t>
            </a:r>
            <a:r>
              <a:rPr lang="en-US" sz="2400" dirty="0" err="1" smtClean="0"/>
              <a:t>EcoFAB</a:t>
            </a:r>
            <a:r>
              <a:rPr lang="en-US" sz="2400" dirty="0" smtClean="0"/>
              <a:t> </a:t>
            </a:r>
            <a:r>
              <a:rPr lang="en-US" sz="2400" dirty="0"/>
              <a:t>design</a:t>
            </a:r>
          </a:p>
          <a:p>
            <a:pPr>
              <a:spcAft>
                <a:spcPts val="600"/>
              </a:spcAft>
            </a:pPr>
            <a:r>
              <a:rPr lang="en-US" sz="2400" dirty="0"/>
              <a:t>• Engage the scientific community through a listening</a:t>
            </a:r>
          </a:p>
          <a:p>
            <a:pPr>
              <a:spcAft>
                <a:spcPts val="600"/>
              </a:spcAft>
            </a:pPr>
            <a:r>
              <a:rPr lang="en-US" sz="2400" dirty="0" smtClean="0"/>
              <a:t>   tour </a:t>
            </a:r>
            <a:r>
              <a:rPr lang="en-US" sz="2400" dirty="0"/>
              <a:t>and workshops</a:t>
            </a:r>
          </a:p>
          <a:p>
            <a:pPr>
              <a:spcAft>
                <a:spcPts val="600"/>
              </a:spcAft>
            </a:pPr>
            <a:r>
              <a:rPr lang="en-US" sz="2400" dirty="0"/>
              <a:t>• Present </a:t>
            </a:r>
            <a:r>
              <a:rPr lang="en-US" sz="2400" dirty="0" err="1"/>
              <a:t>EcoFAB</a:t>
            </a:r>
            <a:r>
              <a:rPr lang="en-US" sz="2400" dirty="0"/>
              <a:t> concept to stakeholders for further</a:t>
            </a:r>
          </a:p>
          <a:p>
            <a:pPr>
              <a:spcAft>
                <a:spcPts val="600"/>
              </a:spcAft>
            </a:pPr>
            <a:r>
              <a:rPr lang="en-US" sz="2400" dirty="0" smtClean="0"/>
              <a:t>    discussion</a:t>
            </a:r>
            <a:endParaRPr lang="en-US" sz="2400" dirty="0"/>
          </a:p>
          <a:p>
            <a:pPr marL="577850">
              <a:spcAft>
                <a:spcPts val="600"/>
              </a:spcAft>
            </a:pPr>
            <a:r>
              <a:rPr lang="en-US" sz="2400" dirty="0" err="1"/>
              <a:t>EcoFAB</a:t>
            </a:r>
            <a:r>
              <a:rPr lang="en-US" sz="2400" dirty="0"/>
              <a:t> session at 2018 AAAS annual meeting</a:t>
            </a:r>
          </a:p>
          <a:p>
            <a:pPr marL="577850">
              <a:spcAft>
                <a:spcPts val="600"/>
              </a:spcAft>
            </a:pPr>
            <a:r>
              <a:rPr lang="en-US" sz="2400" dirty="0" smtClean="0"/>
              <a:t>Genome </a:t>
            </a:r>
            <a:r>
              <a:rPr lang="en-US" sz="2400" dirty="0"/>
              <a:t>Standards Consortium</a:t>
            </a:r>
          </a:p>
          <a:p>
            <a:pPr marL="577850">
              <a:spcAft>
                <a:spcPts val="600"/>
              </a:spcAft>
            </a:pPr>
            <a:r>
              <a:rPr lang="en-US" sz="2400" dirty="0" err="1" smtClean="0"/>
              <a:t>Microbiome</a:t>
            </a:r>
            <a:r>
              <a:rPr lang="en-US" sz="2400" dirty="0" smtClean="0"/>
              <a:t> </a:t>
            </a:r>
            <a:r>
              <a:rPr lang="en-US" sz="2400" dirty="0"/>
              <a:t>Interagency Working </a:t>
            </a:r>
            <a:r>
              <a:rPr lang="en-US" sz="2400" dirty="0" smtClean="0"/>
              <a:t>Group</a:t>
            </a:r>
            <a:endParaRPr lang="en-US" sz="24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11960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086C66-18FB-4822-A9E8-DC0B5EDB14ED}"/>
              </a:ext>
            </a:extLst>
          </p:cNvPr>
          <p:cNvSpPr>
            <a:spLocks noGrp="1"/>
          </p:cNvSpPr>
          <p:nvPr>
            <p:ph type="title"/>
          </p:nvPr>
        </p:nvSpPr>
        <p:spPr>
          <a:xfrm>
            <a:off x="66971" y="0"/>
            <a:ext cx="9074164" cy="994172"/>
          </a:xfrm>
        </p:spPr>
        <p:txBody>
          <a:bodyPr/>
          <a:lstStyle/>
          <a:p>
            <a:pPr algn="ctr"/>
            <a:r>
              <a:rPr lang="en-US" sz="3200" dirty="0">
                <a:solidFill>
                  <a:srgbClr val="FFFFFF"/>
                </a:solidFill>
              </a:rPr>
              <a:t>Recommendations </a:t>
            </a:r>
            <a:r>
              <a:rPr lang="en-US" sz="3200" dirty="0" smtClean="0">
                <a:solidFill>
                  <a:srgbClr val="FFFFFF"/>
                </a:solidFill>
              </a:rPr>
              <a:t>2017 </a:t>
            </a:r>
            <a:r>
              <a:rPr lang="en-US" sz="3200" dirty="0" err="1">
                <a:solidFill>
                  <a:srgbClr val="FFFFFF"/>
                </a:solidFill>
              </a:rPr>
              <a:t>EcoFAB</a:t>
            </a:r>
            <a:r>
              <a:rPr lang="en-US" sz="3200" dirty="0">
                <a:solidFill>
                  <a:srgbClr val="FFFFFF"/>
                </a:solidFill>
              </a:rPr>
              <a:t> Summit Report</a:t>
            </a:r>
          </a:p>
        </p:txBody>
      </p:sp>
      <p:sp>
        <p:nvSpPr>
          <p:cNvPr id="10" name="TextBox 9"/>
          <p:cNvSpPr txBox="1"/>
          <p:nvPr/>
        </p:nvSpPr>
        <p:spPr>
          <a:xfrm>
            <a:off x="288625" y="1143308"/>
            <a:ext cx="8405327" cy="984885"/>
          </a:xfrm>
          <a:prstGeom prst="rect">
            <a:avLst/>
          </a:prstGeom>
          <a:noFill/>
        </p:spPr>
        <p:txBody>
          <a:bodyPr wrap="square" rtlCol="0">
            <a:spAutoFit/>
          </a:bodyPr>
          <a:lstStyle/>
          <a:p>
            <a:pPr>
              <a:spcAft>
                <a:spcPts val="1200"/>
              </a:spcAft>
            </a:pPr>
            <a:r>
              <a:rPr lang="en-US" sz="2400" b="1" u="sng" dirty="0"/>
              <a:t>Next steps</a:t>
            </a:r>
          </a:p>
          <a:p>
            <a:pPr>
              <a:spcAft>
                <a:spcPts val="600"/>
              </a:spcAft>
            </a:pPr>
            <a:r>
              <a:rPr lang="en-US" sz="2400" dirty="0" smtClean="0"/>
              <a:t>• </a:t>
            </a:r>
            <a:r>
              <a:rPr lang="en-US" sz="2400" dirty="0"/>
              <a:t>Form steering committee and working </a:t>
            </a:r>
            <a:r>
              <a:rPr lang="en-US" sz="2400" dirty="0" smtClean="0"/>
              <a:t>groups</a:t>
            </a:r>
            <a:endParaRPr lang="en-US" sz="24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031740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8DEA404-0183-4B32-8187-29EE7C5417E5}"/>
              </a:ext>
            </a:extLst>
          </p:cNvPr>
          <p:cNvSpPr>
            <a:spLocks noGrp="1"/>
          </p:cNvSpPr>
          <p:nvPr>
            <p:ph type="title"/>
          </p:nvPr>
        </p:nvSpPr>
        <p:spPr>
          <a:xfrm>
            <a:off x="702662" y="134145"/>
            <a:ext cx="7227887" cy="735012"/>
          </a:xfrm>
        </p:spPr>
        <p:txBody>
          <a:bodyPr/>
          <a:lstStyle/>
          <a:p>
            <a:pPr algn="ctr"/>
            <a:r>
              <a:rPr lang="en-US" sz="3200" dirty="0" smtClean="0">
                <a:solidFill>
                  <a:srgbClr val="FFFFFF"/>
                </a:solidFill>
              </a:rPr>
              <a:t>Website    –    eco-</a:t>
            </a:r>
            <a:r>
              <a:rPr lang="en-US" sz="3200" dirty="0" err="1" smtClean="0">
                <a:solidFill>
                  <a:srgbClr val="FFFFFF"/>
                </a:solidFill>
              </a:rPr>
              <a:t>fab.org</a:t>
            </a:r>
            <a:endParaRPr lang="en-US" sz="3200" dirty="0">
              <a:solidFill>
                <a:srgbClr val="FFFFFF"/>
              </a:solidFill>
            </a:endParaRPr>
          </a:p>
        </p:txBody>
      </p:sp>
      <p:pic>
        <p:nvPicPr>
          <p:cNvPr id="4"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2B16A4A-4AF7-4C75-89A9-56CF3BA6D37F}"/>
              </a:ext>
            </a:extLst>
          </p:cNvPr>
          <p:cNvPicPr>
            <a:picLocks noChangeAspect="1"/>
          </p:cNvPicPr>
          <p:nvPr/>
        </p:nvPicPr>
        <p:blipFill>
          <a:blip r:embed="rId2"/>
          <a:stretch>
            <a:fillRect/>
          </a:stretch>
        </p:blipFill>
        <p:spPr>
          <a:xfrm>
            <a:off x="0" y="1054985"/>
            <a:ext cx="8819260" cy="4929543"/>
          </a:xfrm>
          <a:prstGeom prst="rect">
            <a:avLst/>
          </a:prstGeom>
        </p:spPr>
      </p:pic>
      <p:sp>
        <p:nvSpPr>
          <p:cNvPr id="5" name="Oval 4"/>
          <p:cNvSpPr/>
          <p:nvPr/>
        </p:nvSpPr>
        <p:spPr>
          <a:xfrm>
            <a:off x="702662" y="869157"/>
            <a:ext cx="1083575" cy="666086"/>
          </a:xfrm>
          <a:prstGeom prst="ellipse">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556315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6F0927D-4607-47D6-A74F-29A7C2B8FB9F}"/>
              </a:ext>
            </a:extLst>
          </p:cNvPr>
          <p:cNvSpPr>
            <a:spLocks noGrp="1"/>
          </p:cNvSpPr>
          <p:nvPr>
            <p:ph type="title"/>
          </p:nvPr>
        </p:nvSpPr>
        <p:spPr>
          <a:xfrm>
            <a:off x="1051537" y="120188"/>
            <a:ext cx="7227887" cy="735012"/>
          </a:xfrm>
        </p:spPr>
        <p:txBody>
          <a:bodyPr/>
          <a:lstStyle/>
          <a:p>
            <a:pPr algn="ctr"/>
            <a:r>
              <a:rPr lang="en-US" dirty="0">
                <a:solidFill>
                  <a:srgbClr val="FFFFFF"/>
                </a:solidFill>
              </a:rPr>
              <a:t>Established </a:t>
            </a:r>
            <a:r>
              <a:rPr lang="en-US" dirty="0" smtClean="0">
                <a:solidFill>
                  <a:srgbClr val="FFFFFF"/>
                </a:solidFill>
              </a:rPr>
              <a:t>Steering </a:t>
            </a:r>
            <a:r>
              <a:rPr lang="en-US" dirty="0">
                <a:solidFill>
                  <a:srgbClr val="FFFFFF"/>
                </a:solidFill>
              </a:rPr>
              <a:t>C</a:t>
            </a:r>
            <a:r>
              <a:rPr lang="en-US" dirty="0" smtClean="0">
                <a:solidFill>
                  <a:srgbClr val="FFFFFF"/>
                </a:solidFill>
              </a:rPr>
              <a:t>ommittee </a:t>
            </a:r>
            <a:endParaRPr lang="en-US" dirty="0">
              <a:solidFill>
                <a:srgbClr val="FFFFFF"/>
              </a:solidFill>
            </a:endParaRPr>
          </a:p>
        </p:txBody>
      </p:sp>
      <p:pic>
        <p:nvPicPr>
          <p:cNvPr id="3" name="Picture 2" descr="Screen Shot 2018-04-26 at 4.19.57 PM.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04694" y="869304"/>
            <a:ext cx="8610222" cy="558606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58640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086C66-18FB-4822-A9E8-DC0B5EDB14ED}"/>
              </a:ext>
            </a:extLst>
          </p:cNvPr>
          <p:cNvSpPr>
            <a:spLocks noGrp="1"/>
          </p:cNvSpPr>
          <p:nvPr>
            <p:ph type="title"/>
          </p:nvPr>
        </p:nvSpPr>
        <p:spPr>
          <a:xfrm>
            <a:off x="66971" y="0"/>
            <a:ext cx="9074164" cy="994172"/>
          </a:xfrm>
        </p:spPr>
        <p:txBody>
          <a:bodyPr/>
          <a:lstStyle/>
          <a:p>
            <a:pPr algn="ctr"/>
            <a:r>
              <a:rPr lang="en-US" sz="3200" dirty="0">
                <a:solidFill>
                  <a:srgbClr val="FFFFFF"/>
                </a:solidFill>
              </a:rPr>
              <a:t>Recommendations </a:t>
            </a:r>
            <a:r>
              <a:rPr lang="en-US" sz="3200" dirty="0" smtClean="0">
                <a:solidFill>
                  <a:srgbClr val="FFFFFF"/>
                </a:solidFill>
              </a:rPr>
              <a:t>2017 </a:t>
            </a:r>
            <a:r>
              <a:rPr lang="en-US" sz="3200" dirty="0" err="1">
                <a:solidFill>
                  <a:srgbClr val="FFFFFF"/>
                </a:solidFill>
              </a:rPr>
              <a:t>EcoFAB</a:t>
            </a:r>
            <a:r>
              <a:rPr lang="en-US" sz="3200" dirty="0">
                <a:solidFill>
                  <a:srgbClr val="FFFFFF"/>
                </a:solidFill>
              </a:rPr>
              <a:t> Summit Report</a:t>
            </a:r>
          </a:p>
        </p:txBody>
      </p:sp>
      <p:sp>
        <p:nvSpPr>
          <p:cNvPr id="10" name="TextBox 9"/>
          <p:cNvSpPr txBox="1"/>
          <p:nvPr/>
        </p:nvSpPr>
        <p:spPr>
          <a:xfrm>
            <a:off x="288625" y="1143308"/>
            <a:ext cx="8405327" cy="1877437"/>
          </a:xfrm>
          <a:prstGeom prst="rect">
            <a:avLst/>
          </a:prstGeom>
          <a:noFill/>
        </p:spPr>
        <p:txBody>
          <a:bodyPr wrap="square" rtlCol="0">
            <a:spAutoFit/>
          </a:bodyPr>
          <a:lstStyle/>
          <a:p>
            <a:pPr>
              <a:spcAft>
                <a:spcPts val="1200"/>
              </a:spcAft>
            </a:pPr>
            <a:r>
              <a:rPr lang="en-US" sz="2400" b="1" u="sng" dirty="0"/>
              <a:t>Next steps</a:t>
            </a:r>
          </a:p>
          <a:p>
            <a:pPr>
              <a:spcAft>
                <a:spcPts val="600"/>
              </a:spcAft>
            </a:pPr>
            <a:r>
              <a:rPr lang="en-US" sz="2400" dirty="0" smtClean="0"/>
              <a:t>• </a:t>
            </a:r>
          </a:p>
          <a:p>
            <a:pPr>
              <a:spcAft>
                <a:spcPts val="600"/>
              </a:spcAft>
            </a:pPr>
            <a:r>
              <a:rPr lang="en-US" sz="2400" dirty="0" smtClean="0"/>
              <a:t>• </a:t>
            </a:r>
            <a:r>
              <a:rPr lang="en-US" sz="2400" dirty="0"/>
              <a:t>Perform the first ring-trial for prototype </a:t>
            </a:r>
            <a:r>
              <a:rPr lang="en-US" sz="2400" dirty="0" err="1" smtClean="0"/>
              <a:t>EcoFAB</a:t>
            </a:r>
            <a:r>
              <a:rPr lang="en-US" sz="2400" dirty="0" smtClean="0"/>
              <a:t> </a:t>
            </a:r>
            <a:r>
              <a:rPr lang="en-US" sz="2400" dirty="0"/>
              <a:t>design</a:t>
            </a:r>
          </a:p>
          <a:p>
            <a:pPr>
              <a:spcAft>
                <a:spcPts val="600"/>
              </a:spcAft>
            </a:pPr>
            <a:endParaRPr lang="en-US" sz="24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440022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A8CA36D-D4A2-48D8-A4D8-12D91D5CC9CD}"/>
              </a:ext>
            </a:extLst>
          </p:cNvPr>
          <p:cNvSpPr>
            <a:spLocks noGrp="1"/>
          </p:cNvSpPr>
          <p:nvPr>
            <p:ph type="title"/>
          </p:nvPr>
        </p:nvSpPr>
        <p:spPr/>
        <p:txBody>
          <a:bodyPr/>
          <a:lstStyle/>
          <a:p>
            <a:r>
              <a:rPr lang="en-US" dirty="0"/>
              <a:t>Designed </a:t>
            </a:r>
            <a:r>
              <a:rPr lang="en-US" dirty="0" err="1"/>
              <a:t>EcoFAB</a:t>
            </a:r>
            <a:r>
              <a:rPr lang="en-US" dirty="0"/>
              <a:t> 1.0</a:t>
            </a:r>
          </a:p>
        </p:txBody>
      </p:sp>
      <p:pic>
        <p:nvPicPr>
          <p:cNvPr id="4"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C330069-EE5B-4424-B6CE-CD502BE4DD3E}"/>
              </a:ext>
            </a:extLst>
          </p:cNvPr>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260831" y="950867"/>
            <a:ext cx="6431725" cy="513373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09343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B4DAB9D-8D2E-4693-8A3B-27DC6DA158B1}"/>
              </a:ext>
            </a:extLst>
          </p:cNvPr>
          <p:cNvSpPr>
            <a:spLocks noGrp="1"/>
          </p:cNvSpPr>
          <p:nvPr>
            <p:ph type="title"/>
          </p:nvPr>
        </p:nvSpPr>
        <p:spPr>
          <a:xfrm>
            <a:off x="532911" y="103155"/>
            <a:ext cx="7935222" cy="994172"/>
          </a:xfrm>
        </p:spPr>
        <p:txBody>
          <a:bodyPr anchor="t">
            <a:normAutofit/>
          </a:bodyPr>
          <a:lstStyle/>
          <a:p>
            <a:r>
              <a:rPr lang="en-US" sz="3200" dirty="0">
                <a:solidFill>
                  <a:srgbClr val="FFFFFF"/>
                </a:solidFill>
              </a:rPr>
              <a:t>Making molds for casting </a:t>
            </a:r>
            <a:r>
              <a:rPr lang="en-US" sz="3200" dirty="0" err="1">
                <a:solidFill>
                  <a:srgbClr val="FFFFFF"/>
                </a:solidFill>
              </a:rPr>
              <a:t>EcoFABs</a:t>
            </a:r>
            <a:endParaRPr lang="en-US" sz="3200" dirty="0">
              <a:solidFill>
                <a:srgbClr val="FFFFFF"/>
              </a:solidFill>
            </a:endParaRPr>
          </a:p>
        </p:txBody>
      </p:sp>
      <p:pic>
        <p:nvPicPr>
          <p:cNvPr id="1030" name="Picture 6" descr="Image result">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AB1025E-E4C3-4D1A-B014-FAB49662C3A5}"/>
              </a:ext>
            </a:extLst>
          </p:cNvPr>
          <p:cNvPicPr>
            <a:picLocks noChangeAspect="1" noChangeArrowheads="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248650" y="2441214"/>
            <a:ext cx="329005" cy="329005"/>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9AD839E-BF34-4779-A266-E6037FC60E58}"/>
              </a:ext>
            </a:extLst>
          </p:cNvPr>
          <p:cNvSpPr txBox="1"/>
          <p:nvPr/>
        </p:nvSpPr>
        <p:spPr>
          <a:xfrm>
            <a:off x="388175" y="2015735"/>
            <a:ext cx="4669099" cy="369332"/>
          </a:xfrm>
          <a:prstGeom prst="rect">
            <a:avLst/>
          </a:prstGeom>
          <a:noFill/>
        </p:spPr>
        <p:txBody>
          <a:bodyPr wrap="none" rtlCol="0">
            <a:spAutoFit/>
          </a:bodyPr>
          <a:lstStyle/>
          <a:p>
            <a:r>
              <a:rPr lang="en-US" dirty="0"/>
              <a:t>1. Design the mold using 3D modelling software</a:t>
            </a:r>
          </a:p>
        </p:txBody>
      </p:sp>
      <p:pic>
        <p:nvPicPr>
          <p:cNvPr id="6" name="Pictur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9DC4EC3-2EAE-4C8E-AB0F-BDF326B80180}"/>
              </a:ext>
            </a:extLst>
          </p:cNvPr>
          <p:cNvPicPr>
            <a:picLocks noChangeAspect="1"/>
          </p:cNvPicPr>
          <p:nvPr/>
        </p:nvPicPr>
        <p:blipFill rotWithShape="1">
          <a:blip r:embed="rId5"/>
          <a:srcRect l="3362" t="4502" r="16818" b="15758"/>
          <a:stretch/>
        </p:blipFill>
        <p:spPr>
          <a:xfrm>
            <a:off x="571197" y="2960347"/>
            <a:ext cx="4064633" cy="2284031"/>
          </a:xfrm>
          <a:prstGeom prst="rect">
            <a:avLst/>
          </a:prstGeom>
        </p:spPr>
      </p:pic>
      <p:pic>
        <p:nvPicPr>
          <p:cNvPr id="1032" name="Picture 8" descr="Image result for blender logo">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EFF6D6A-75ED-4B4E-B9FC-AD7D14ADE647}"/>
              </a:ext>
            </a:extLst>
          </p:cNvPr>
          <p:cNvPicPr>
            <a:picLocks noChangeAspect="1" noChangeArrowheads="1"/>
          </p:cNvPicPr>
          <p:nvPr/>
        </p:nvPicPr>
        <p:blipFill>
          <a:blip r:embed="rId6"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691402" y="2490961"/>
            <a:ext cx="874321" cy="229509"/>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20" name="Arrow: Right 1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6B6C8B8-E8B0-4390-9B3E-F70D4D54FE11}"/>
              </a:ext>
            </a:extLst>
          </p:cNvPr>
          <p:cNvSpPr/>
          <p:nvPr/>
        </p:nvSpPr>
        <p:spPr>
          <a:xfrm>
            <a:off x="5081155" y="2083809"/>
            <a:ext cx="1230074" cy="25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03A2A6F-D850-4A32-9519-E8DC2DB4D394}"/>
              </a:ext>
            </a:extLst>
          </p:cNvPr>
          <p:cNvSpPr txBox="1"/>
          <p:nvPr/>
        </p:nvSpPr>
        <p:spPr>
          <a:xfrm>
            <a:off x="6425959" y="2015734"/>
            <a:ext cx="2135841" cy="369332"/>
          </a:xfrm>
          <a:prstGeom prst="rect">
            <a:avLst/>
          </a:prstGeom>
          <a:noFill/>
        </p:spPr>
        <p:txBody>
          <a:bodyPr wrap="none" rtlCol="0">
            <a:spAutoFit/>
          </a:bodyPr>
          <a:lstStyle/>
          <a:p>
            <a:r>
              <a:rPr lang="en-US" dirty="0"/>
              <a:t>2. Mold construction</a:t>
            </a:r>
          </a:p>
        </p:txBody>
      </p:sp>
      <p:pic>
        <p:nvPicPr>
          <p:cNvPr id="1034" name="Picture 10" descr="Image result for solidworks logo">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ABC9E6A-0AA9-440F-B5B9-726E6334A2EB}"/>
              </a:ext>
            </a:extLst>
          </p:cNvPr>
          <p:cNvPicPr>
            <a:picLocks noChangeAspect="1" noChangeArrowheads="1"/>
          </p:cNvPicPr>
          <p:nvPr/>
        </p:nvPicPr>
        <p:blipFill>
          <a:blip r:embed="rId7"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17481" y="2460867"/>
            <a:ext cx="1408154" cy="309352"/>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21" name="TextBox 2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7C5CCC8-6B35-4B81-B283-A67BB0762120}"/>
              </a:ext>
            </a:extLst>
          </p:cNvPr>
          <p:cNvSpPr txBox="1"/>
          <p:nvPr/>
        </p:nvSpPr>
        <p:spPr>
          <a:xfrm>
            <a:off x="5389246" y="3041338"/>
            <a:ext cx="921983" cy="507831"/>
          </a:xfrm>
          <a:prstGeom prst="rect">
            <a:avLst/>
          </a:prstGeom>
          <a:solidFill>
            <a:schemeClr val="accent2"/>
          </a:solidFill>
        </p:spPr>
        <p:txBody>
          <a:bodyPr wrap="square" rtlCol="0">
            <a:spAutoFit/>
          </a:bodyPr>
          <a:lstStyle/>
          <a:p>
            <a:pPr algn="ctr"/>
            <a:r>
              <a:rPr lang="en-US" sz="1350" b="1" dirty="0"/>
              <a:t>3D Printing</a:t>
            </a:r>
          </a:p>
        </p:txBody>
      </p:sp>
      <p:sp>
        <p:nvSpPr>
          <p:cNvPr id="27" name="TextBox 2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56D0B0B-5CFE-45F6-8353-C3D02CBFBFE8}"/>
              </a:ext>
            </a:extLst>
          </p:cNvPr>
          <p:cNvSpPr txBox="1"/>
          <p:nvPr/>
        </p:nvSpPr>
        <p:spPr>
          <a:xfrm>
            <a:off x="5442226" y="4466655"/>
            <a:ext cx="869003" cy="507831"/>
          </a:xfrm>
          <a:prstGeom prst="rect">
            <a:avLst/>
          </a:prstGeom>
          <a:solidFill>
            <a:schemeClr val="accent1">
              <a:lumMod val="60000"/>
              <a:lumOff val="40000"/>
            </a:schemeClr>
          </a:solidFill>
        </p:spPr>
        <p:txBody>
          <a:bodyPr wrap="square" rtlCol="0">
            <a:spAutoFit/>
          </a:bodyPr>
          <a:lstStyle/>
          <a:p>
            <a:pPr algn="ctr"/>
            <a:r>
              <a:rPr lang="en-US" sz="1350" b="1" dirty="0"/>
              <a:t>Machine Milling</a:t>
            </a:r>
          </a:p>
        </p:txBody>
      </p:sp>
      <p:cxnSp>
        <p:nvCxnSpPr>
          <p:cNvPr id="29" name="Straight Arrow Connector 2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3E8744E-6DFE-4413-8624-14420ACE2F7A}"/>
              </a:ext>
            </a:extLst>
          </p:cNvPr>
          <p:cNvCxnSpPr>
            <a:cxnSpLocks/>
          </p:cNvCxnSpPr>
          <p:nvPr/>
        </p:nvCxnSpPr>
        <p:spPr>
          <a:xfrm flipV="1">
            <a:off x="4684813" y="3241381"/>
            <a:ext cx="628547" cy="8060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9A70EAD-2046-484A-BEF2-8CAEA3A8D6F9}"/>
              </a:ext>
            </a:extLst>
          </p:cNvPr>
          <p:cNvCxnSpPr>
            <a:cxnSpLocks/>
          </p:cNvCxnSpPr>
          <p:nvPr/>
        </p:nvCxnSpPr>
        <p:spPr>
          <a:xfrm>
            <a:off x="4698173" y="4032406"/>
            <a:ext cx="691073" cy="6766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Formlab2_Video">
            <a:hlinkClick r:id="" action="ppaction://media"/>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4DE2B52-998F-CA43-8AFC-FC0A3222D4DD}"/>
              </a:ext>
            </a:extLst>
          </p:cNvPr>
          <p:cNvPicPr/>
          <p:nvPr>
            <a:videoFile r:link="rId1"/>
            <p:extLst>
              <p:ext uri="{DAA4B4D4-6D71-4841-9C94-3DE7FCFB9230}">
                <p14:media xmlns:p14="http://schemas.microsoft.com/office/powerpoint/2010/main" xmlns:p="http://schemas.openxmlformats.org/presentationml/2006/main" xmlns:r="http://schemas.openxmlformats.org/officeDocument/2006/relationships" xmlns:a="http://schemas.openxmlformats.org/drawingml/2006/main" xmlns="" r:embed="rId8"/>
              </p:ext>
            </p:extLst>
          </p:nvPr>
        </p:nvPicPr>
        <p:blipFill>
          <a:blip r:embed="rId9"/>
          <a:stretch>
            <a:fillRect/>
          </a:stretch>
        </p:blipFill>
        <p:spPr>
          <a:xfrm>
            <a:off x="6450747" y="2438827"/>
            <a:ext cx="2110941" cy="1187405"/>
          </a:xfrm>
          <a:prstGeom prst="rect">
            <a:avLst/>
          </a:prstGeom>
        </p:spPr>
      </p:pic>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06C4E03-1263-5F48-AC5F-6851CDBE44FA}"/>
              </a:ext>
            </a:extLst>
          </p:cNvPr>
          <p:cNvSpPr txBox="1"/>
          <p:nvPr/>
        </p:nvSpPr>
        <p:spPr>
          <a:xfrm>
            <a:off x="6220043" y="3696988"/>
            <a:ext cx="2518400" cy="300082"/>
          </a:xfrm>
          <a:prstGeom prst="rect">
            <a:avLst/>
          </a:prstGeom>
          <a:noFill/>
        </p:spPr>
        <p:txBody>
          <a:bodyPr wrap="square" rtlCol="0">
            <a:spAutoFit/>
          </a:bodyPr>
          <a:lstStyle/>
          <a:p>
            <a:pPr algn="ctr"/>
            <a:r>
              <a:rPr lang="en-US" sz="1350" b="1" dirty="0"/>
              <a:t>Molds with smaller features</a:t>
            </a:r>
          </a:p>
        </p:txBody>
      </p:sp>
      <p:pic>
        <p:nvPicPr>
          <p:cNvPr id="7" name="Milling_Video">
            <a:hlinkClick r:id="" action="ppaction://media"/>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F680A4-643D-BC43-88A7-F0ECD551D362}"/>
              </a:ext>
            </a:extLst>
          </p:cNvPr>
          <p:cNvPicPr/>
          <p:nvPr>
            <a:videoFile r:link="rId2"/>
            <p:extLst>
              <p:ext uri="{DAA4B4D4-6D71-4841-9C94-3DE7FCFB9230}">
                <p14:media xmlns:p14="http://schemas.microsoft.com/office/powerpoint/2010/main" xmlns:p="http://schemas.openxmlformats.org/presentationml/2006/main" xmlns:r="http://schemas.openxmlformats.org/officeDocument/2006/relationships" xmlns:a="http://schemas.openxmlformats.org/drawingml/2006/main" xmlns="" r:embed="rId10"/>
              </p:ext>
            </p:extLst>
          </p:nvPr>
        </p:nvPicPr>
        <p:blipFill>
          <a:blip r:embed="rId11"/>
          <a:stretch>
            <a:fillRect/>
          </a:stretch>
        </p:blipFill>
        <p:spPr>
          <a:xfrm>
            <a:off x="6428764" y="4253198"/>
            <a:ext cx="2086586" cy="1173705"/>
          </a:xfrm>
          <a:prstGeom prst="rect">
            <a:avLst/>
          </a:prstGeom>
        </p:spPr>
      </p:pic>
      <p:sp>
        <p:nvSpPr>
          <p:cNvPr id="26" name="TextBox 2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8FE8461-FD8E-1A4E-9A46-4BBAB860921B}"/>
              </a:ext>
            </a:extLst>
          </p:cNvPr>
          <p:cNvSpPr txBox="1"/>
          <p:nvPr/>
        </p:nvSpPr>
        <p:spPr>
          <a:xfrm>
            <a:off x="6247018" y="5531321"/>
            <a:ext cx="2518400" cy="300082"/>
          </a:xfrm>
          <a:prstGeom prst="rect">
            <a:avLst/>
          </a:prstGeom>
          <a:noFill/>
        </p:spPr>
        <p:txBody>
          <a:bodyPr wrap="square" rtlCol="0">
            <a:spAutoFit/>
          </a:bodyPr>
          <a:lstStyle/>
          <a:p>
            <a:pPr algn="ctr"/>
            <a:r>
              <a:rPr lang="en-US" sz="1350" b="1" dirty="0"/>
              <a:t>Faster mold generation</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1237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9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4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mute="1" showWhenStopped="0">
                <p:cTn id="17" repeatCount="indefinite"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latin typeface="+mj-lt"/>
              </a:rPr>
              <a:t>Microbial-Mediated Geochemical Cycles</a:t>
            </a:r>
          </a:p>
        </p:txBody>
      </p:sp>
      <p:pic>
        <p:nvPicPr>
          <p:cNvPr id="3" name="Picture 2" descr="ESD13-047_toChris v3.png"/>
          <p:cNvPicPr>
            <a:picLocks noChangeAspect="1"/>
          </p:cNvPicPr>
          <p:nvPr/>
        </p:nvPicPr>
        <p:blipFill rotWithShape="1">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3964" t="8690" r="-293" b="5933"/>
          <a:stretch/>
        </p:blipFill>
        <p:spPr>
          <a:xfrm>
            <a:off x="829305" y="1212099"/>
            <a:ext cx="7639602" cy="4945691"/>
          </a:xfrm>
          <a:prstGeom prst="rect">
            <a:avLst/>
          </a:prstGeom>
        </p:spPr>
      </p:pic>
      <p:sp>
        <p:nvSpPr>
          <p:cNvPr id="4" name="TextBox 3"/>
          <p:cNvSpPr txBox="1"/>
          <p:nvPr/>
        </p:nvSpPr>
        <p:spPr>
          <a:xfrm>
            <a:off x="3221200" y="5660242"/>
            <a:ext cx="1310575" cy="461665"/>
          </a:xfrm>
          <a:prstGeom prst="rect">
            <a:avLst/>
          </a:prstGeom>
          <a:noFill/>
        </p:spPr>
        <p:txBody>
          <a:bodyPr wrap="none" rtlCol="0">
            <a:spAutoFit/>
          </a:bodyPr>
          <a:lstStyle/>
          <a:p>
            <a:r>
              <a:rPr lang="en-US" sz="2400" b="1" dirty="0">
                <a:solidFill>
                  <a:srgbClr val="800000"/>
                </a:solidFill>
              </a:rPr>
              <a:t>Nitrogen</a:t>
            </a:r>
          </a:p>
        </p:txBody>
      </p:sp>
      <p:sp>
        <p:nvSpPr>
          <p:cNvPr id="6" name="TextBox 5"/>
          <p:cNvSpPr txBox="1"/>
          <p:nvPr/>
        </p:nvSpPr>
        <p:spPr>
          <a:xfrm>
            <a:off x="3338163" y="6010405"/>
            <a:ext cx="1694995" cy="461665"/>
          </a:xfrm>
          <a:prstGeom prst="rect">
            <a:avLst/>
          </a:prstGeom>
          <a:noFill/>
        </p:spPr>
        <p:txBody>
          <a:bodyPr wrap="none" rtlCol="0">
            <a:spAutoFit/>
          </a:bodyPr>
          <a:lstStyle/>
          <a:p>
            <a:r>
              <a:rPr lang="en-US" sz="2400" b="1" dirty="0">
                <a:solidFill>
                  <a:srgbClr val="800000"/>
                </a:solidFill>
              </a:rPr>
              <a:t>Phosphorus</a:t>
            </a:r>
          </a:p>
        </p:txBody>
      </p:sp>
      <p:sp>
        <p:nvSpPr>
          <p:cNvPr id="7" name="TextBox 6"/>
          <p:cNvSpPr txBox="1"/>
          <p:nvPr/>
        </p:nvSpPr>
        <p:spPr>
          <a:xfrm>
            <a:off x="3099624" y="3693242"/>
            <a:ext cx="1365315" cy="646331"/>
          </a:xfrm>
          <a:prstGeom prst="rect">
            <a:avLst/>
          </a:prstGeom>
          <a:noFill/>
        </p:spPr>
        <p:txBody>
          <a:bodyPr wrap="none" rtlCol="0">
            <a:spAutoFit/>
          </a:bodyPr>
          <a:lstStyle/>
          <a:p>
            <a:pPr algn="ctr"/>
            <a:r>
              <a:rPr lang="en-US" b="1" dirty="0" err="1"/>
              <a:t>Rhizosphere</a:t>
            </a:r>
            <a:endParaRPr lang="en-US" b="1" dirty="0"/>
          </a:p>
          <a:p>
            <a:pPr algn="ctr"/>
            <a:r>
              <a:rPr lang="en-US" b="1" dirty="0"/>
              <a:t> (Roots)</a:t>
            </a:r>
          </a:p>
        </p:txBody>
      </p:sp>
      <p:sp>
        <p:nvSpPr>
          <p:cNvPr id="8" name="TextBox 7"/>
          <p:cNvSpPr txBox="1"/>
          <p:nvPr/>
        </p:nvSpPr>
        <p:spPr>
          <a:xfrm>
            <a:off x="4676937" y="3149169"/>
            <a:ext cx="1253393" cy="646331"/>
          </a:xfrm>
          <a:prstGeom prst="rect">
            <a:avLst/>
          </a:prstGeom>
          <a:noFill/>
        </p:spPr>
        <p:txBody>
          <a:bodyPr wrap="none" rtlCol="0">
            <a:spAutoFit/>
          </a:bodyPr>
          <a:lstStyle/>
          <a:p>
            <a:pPr algn="ctr"/>
            <a:r>
              <a:rPr lang="en-US" b="1" dirty="0"/>
              <a:t>Aggregates</a:t>
            </a:r>
          </a:p>
          <a:p>
            <a:pPr algn="ctr"/>
            <a:r>
              <a:rPr lang="en-US" b="1" dirty="0"/>
              <a:t> (Soil)</a:t>
            </a:r>
          </a:p>
        </p:txBody>
      </p:sp>
      <p:sp>
        <p:nvSpPr>
          <p:cNvPr id="9" name="TextBox 8"/>
          <p:cNvSpPr txBox="1"/>
          <p:nvPr/>
        </p:nvSpPr>
        <p:spPr>
          <a:xfrm>
            <a:off x="6176241" y="2929927"/>
            <a:ext cx="1097063" cy="646331"/>
          </a:xfrm>
          <a:prstGeom prst="rect">
            <a:avLst/>
          </a:prstGeom>
          <a:noFill/>
        </p:spPr>
        <p:txBody>
          <a:bodyPr wrap="none" rtlCol="0">
            <a:spAutoFit/>
          </a:bodyPr>
          <a:lstStyle/>
          <a:p>
            <a:pPr algn="ctr"/>
            <a:r>
              <a:rPr lang="en-US" b="1" dirty="0"/>
              <a:t>Microbial</a:t>
            </a:r>
          </a:p>
          <a:p>
            <a:pPr algn="ctr"/>
            <a:r>
              <a:rPr lang="en-US" b="1" dirty="0"/>
              <a:t>genomes</a:t>
            </a:r>
          </a:p>
        </p:txBody>
      </p:sp>
      <p:sp>
        <p:nvSpPr>
          <p:cNvPr id="10" name="TextBox 9"/>
          <p:cNvSpPr txBox="1"/>
          <p:nvPr/>
        </p:nvSpPr>
        <p:spPr>
          <a:xfrm>
            <a:off x="7539409" y="2996775"/>
            <a:ext cx="1125128" cy="646331"/>
          </a:xfrm>
          <a:prstGeom prst="rect">
            <a:avLst/>
          </a:prstGeom>
          <a:noFill/>
        </p:spPr>
        <p:txBody>
          <a:bodyPr wrap="none" rtlCol="0">
            <a:spAutoFit/>
          </a:bodyPr>
          <a:lstStyle/>
          <a:p>
            <a:pPr algn="ctr"/>
            <a:r>
              <a:rPr lang="en-US" b="1" dirty="0"/>
              <a:t>Microbial</a:t>
            </a:r>
          </a:p>
          <a:p>
            <a:pPr algn="ctr"/>
            <a:r>
              <a:rPr lang="en-US" b="1" dirty="0"/>
              <a:t>chemicals</a:t>
            </a:r>
          </a:p>
        </p:txBody>
      </p:sp>
      <p:sp>
        <p:nvSpPr>
          <p:cNvPr id="11" name="TextBox 10"/>
          <p:cNvSpPr txBox="1"/>
          <p:nvPr/>
        </p:nvSpPr>
        <p:spPr>
          <a:xfrm>
            <a:off x="1994935" y="4406421"/>
            <a:ext cx="1104689" cy="461665"/>
          </a:xfrm>
          <a:prstGeom prst="rect">
            <a:avLst/>
          </a:prstGeom>
          <a:noFill/>
        </p:spPr>
        <p:txBody>
          <a:bodyPr wrap="none" rtlCol="0">
            <a:spAutoFit/>
          </a:bodyPr>
          <a:lstStyle/>
          <a:p>
            <a:r>
              <a:rPr lang="en-US" sz="2400" b="1" dirty="0">
                <a:solidFill>
                  <a:srgbClr val="008000"/>
                </a:solidFill>
              </a:rPr>
              <a:t>Carbon</a:t>
            </a:r>
          </a:p>
        </p:txBody>
      </p:sp>
      <p:cxnSp>
        <p:nvCxnSpPr>
          <p:cNvPr id="12" name="Curved Connector 11"/>
          <p:cNvCxnSpPr/>
          <p:nvPr/>
        </p:nvCxnSpPr>
        <p:spPr>
          <a:xfrm>
            <a:off x="2523059" y="4868086"/>
            <a:ext cx="1253175" cy="462897"/>
          </a:xfrm>
          <a:prstGeom prst="curvedConnector3">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0800000">
            <a:off x="1994936" y="5080309"/>
            <a:ext cx="1226265" cy="930096"/>
          </a:xfrm>
          <a:prstGeom prst="curvedConnector3">
            <a:avLst>
              <a:gd name="adj1" fmla="val 94966"/>
            </a:avLst>
          </a:prstGeom>
          <a:ln w="5715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811775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0CD8FAB-6429-464A-9756-C7EAB7BA6720}"/>
              </a:ext>
            </a:extLst>
          </p:cNvPr>
          <p:cNvSpPr>
            <a:spLocks noGrp="1"/>
          </p:cNvSpPr>
          <p:nvPr>
            <p:ph type="title"/>
          </p:nvPr>
        </p:nvSpPr>
        <p:spPr/>
        <p:txBody>
          <a:bodyPr/>
          <a:lstStyle/>
          <a:p>
            <a:r>
              <a:rPr lang="en-US" dirty="0"/>
              <a:t>Protocol for </a:t>
            </a:r>
            <a:r>
              <a:rPr lang="en-US" dirty="0" smtClean="0"/>
              <a:t>Making </a:t>
            </a:r>
            <a:r>
              <a:rPr lang="en-US" dirty="0" err="1"/>
              <a:t>EcoFAB</a:t>
            </a:r>
            <a:r>
              <a:rPr lang="en-US" dirty="0"/>
              <a:t> 1.0</a:t>
            </a:r>
          </a:p>
        </p:txBody>
      </p:sp>
      <p:pic>
        <p:nvPicPr>
          <p:cNvPr id="4"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E574D0-213E-408E-9B58-C2E4E9FC6FC4}"/>
              </a:ext>
            </a:extLst>
          </p:cNvPr>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1122795"/>
            <a:ext cx="9144000" cy="461240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800253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 name="Rectangle 106"/>
          <p:cNvSpPr/>
          <p:nvPr/>
        </p:nvSpPr>
        <p:spPr>
          <a:xfrm>
            <a:off x="295792" y="-144777"/>
            <a:ext cx="7828309" cy="1077218"/>
          </a:xfrm>
          <a:prstGeom prst="rect">
            <a:avLst/>
          </a:prstGeom>
        </p:spPr>
        <p:txBody>
          <a:bodyPr wrap="square">
            <a:spAutoFit/>
          </a:bodyPr>
          <a:lstStyle/>
          <a:p>
            <a:pPr algn="ctr" eaLnBrk="1" fontAlgn="auto" hangingPunct="1">
              <a:spcBef>
                <a:spcPts val="0"/>
              </a:spcBef>
              <a:spcAft>
                <a:spcPts val="0"/>
              </a:spcAft>
              <a:buClr>
                <a:schemeClr val="dk1"/>
              </a:buClr>
              <a:buSzPct val="25000"/>
              <a:defRPr/>
            </a:pPr>
            <a:r>
              <a:rPr lang="en-US" sz="3200" dirty="0">
                <a:solidFill>
                  <a:srgbClr val="FFFFFF"/>
                </a:solidFill>
                <a:latin typeface="Arial" panose="020B0604020202020204" pitchFamily="34" charset="0"/>
                <a:cs typeface="Arial" panose="020B0604020202020204" pitchFamily="34" charset="0"/>
                <a:sym typeface="Calibri"/>
              </a:rPr>
              <a:t>Integrating </a:t>
            </a:r>
            <a:r>
              <a:rPr lang="en-US" sz="3200" dirty="0" err="1">
                <a:solidFill>
                  <a:srgbClr val="FFFFFF"/>
                </a:solidFill>
                <a:latin typeface="Arial" panose="020B0604020202020204" pitchFamily="34" charset="0"/>
                <a:cs typeface="Arial" panose="020B0604020202020204" pitchFamily="34" charset="0"/>
                <a:sym typeface="Calibri"/>
              </a:rPr>
              <a:t>EcoFAB</a:t>
            </a:r>
            <a:r>
              <a:rPr lang="en-US" sz="3200" dirty="0">
                <a:solidFill>
                  <a:srgbClr val="FFFFFF"/>
                </a:solidFill>
                <a:latin typeface="Arial" panose="020B0604020202020204" pitchFamily="34" charset="0"/>
                <a:cs typeface="Arial" panose="020B0604020202020204" pitchFamily="34" charset="0"/>
                <a:sym typeface="Calibri"/>
              </a:rPr>
              <a:t> with synthetic biology and imaging tools </a:t>
            </a:r>
            <a:endParaRPr lang="en-US" sz="3200" dirty="0">
              <a:solidFill>
                <a:srgbClr val="FFFFFF"/>
              </a:solidFill>
              <a:latin typeface="Arial" panose="020B0604020202020204" pitchFamily="34" charset="0"/>
              <a:cs typeface="Arial" panose="020B0604020202020204" pitchFamily="34" charset="0"/>
            </a:endParaRPr>
          </a:p>
        </p:txBody>
      </p:sp>
      <p:pic>
        <p:nvPicPr>
          <p:cNvPr id="97287" name="Picture 2" descr="NorthenLab"/>
          <p:cNvPicPr>
            <a:picLocks noChangeAspect="1" noChangeArrowheads="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8068881" y="2407526"/>
            <a:ext cx="724107" cy="1013369"/>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97288" name="TextBox 109"/>
          <p:cNvSpPr txBox="1">
            <a:spLocks noChangeArrowheads="1"/>
          </p:cNvSpPr>
          <p:nvPr/>
        </p:nvSpPr>
        <p:spPr bwMode="auto">
          <a:xfrm>
            <a:off x="8029411" y="3318744"/>
            <a:ext cx="1523919"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t>Jian Gao</a:t>
            </a:r>
          </a:p>
        </p:txBody>
      </p:sp>
      <p:cxnSp>
        <p:nvCxnSpPr>
          <p:cNvPr id="9" name="Straight Connector 8"/>
          <p:cNvCxnSpPr/>
          <p:nvPr/>
        </p:nvCxnSpPr>
        <p:spPr>
          <a:xfrm>
            <a:off x="6551613" y="6233827"/>
            <a:ext cx="311150" cy="0"/>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461125" y="6203664"/>
            <a:ext cx="515938" cy="246063"/>
          </a:xfrm>
          <a:prstGeom prst="rect">
            <a:avLst/>
          </a:prstGeom>
          <a:noFill/>
        </p:spPr>
        <p:txBody>
          <a:bodyPr wrap="none">
            <a:spAutoFit/>
          </a:bodyPr>
          <a:lstStyle/>
          <a:p>
            <a:pPr eaLnBrk="1" fontAlgn="auto" hangingPunct="1">
              <a:spcBef>
                <a:spcPts val="0"/>
              </a:spcBef>
              <a:spcAft>
                <a:spcPts val="0"/>
              </a:spcAft>
              <a:defRPr/>
            </a:pPr>
            <a:r>
              <a:rPr lang="en-US" sz="1000" dirty="0">
                <a:solidFill>
                  <a:schemeClr val="bg1">
                    <a:lumMod val="85000"/>
                  </a:schemeClr>
                </a:solidFill>
                <a:latin typeface="+mn-lt"/>
              </a:rPr>
              <a:t>10 um</a:t>
            </a:r>
          </a:p>
        </p:txBody>
      </p:sp>
      <p:cxnSp>
        <p:nvCxnSpPr>
          <p:cNvPr id="12" name="Straight Arrow Connector 11"/>
          <p:cNvCxnSpPr/>
          <p:nvPr/>
        </p:nvCxnSpPr>
        <p:spPr>
          <a:xfrm flipH="1">
            <a:off x="5862638" y="4652677"/>
            <a:ext cx="276225" cy="428625"/>
          </a:xfrm>
          <a:prstGeom prst="straightConnector1">
            <a:avLst/>
          </a:prstGeom>
          <a:ln w="571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6" name="Media1">
            <a:hlinkClick r:id="" action="ppaction://media"/>
          </p:cNvPr>
          <p:cNvPicPr/>
          <p:nvPr>
            <a:videoFile r:link=""/>
            <p:extLst>
              <p:ext uri="{DAA4B4D4-6D71-4841-9C94-3DE7FCFB9230}">
                <p14:media xmlns:p14="http://schemas.microsoft.com/office/powerpoint/2010/main" xmlns:p="http://schemas.openxmlformats.org/presentationml/2006/main" xmlns:r="http://schemas.openxmlformats.org/officeDocument/2006/relationships" xmlns:a="http://schemas.openxmlformats.org/drawingml/2006/main" xmlns="" r:embed="rId5">
                  <p14:trim end="11000"/>
                </p14:media>
              </p:ext>
            </p:extLst>
          </p:nvPr>
        </p:nvPicPr>
        <p:blipFill>
          <a:blip r:embed="rId6"/>
          <a:stretch>
            <a:fillRect/>
          </a:stretch>
        </p:blipFill>
        <p:spPr>
          <a:xfrm>
            <a:off x="4288962" y="3715024"/>
            <a:ext cx="3331038" cy="2470809"/>
          </a:xfrm>
          <a:prstGeom prst="rect">
            <a:avLst/>
          </a:prstGeom>
        </p:spPr>
      </p:pic>
      <p:pic>
        <p:nvPicPr>
          <p:cNvPr id="5" name="Ink 4"/>
          <p:cNvPicPr/>
          <p:nvPr/>
        </p:nvPicPr>
        <p:blipFill>
          <a:blip r:embed="rId7"/>
          <a:stretch>
            <a:fillRect/>
          </a:stretch>
        </p:blipFill>
        <p:spPr>
          <a:xfrm>
            <a:off x="6781020" y="5319253"/>
            <a:ext cx="408048" cy="901440"/>
          </a:xfrm>
          <a:prstGeom prst="rect">
            <a:avLst/>
          </a:prstGeom>
        </p:spPr>
      </p:pic>
      <p:pic>
        <p:nvPicPr>
          <p:cNvPr id="22" name="Picture 1"/>
          <p:cNvPicPr>
            <a:picLocks noChangeAspect="1"/>
          </p:cNvPicPr>
          <p:nvPr/>
        </p:nvPicPr>
        <p:blipFill>
          <a:blip r:embed="rId8"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19409" y="1355660"/>
            <a:ext cx="3764601" cy="1990441"/>
          </a:xfrm>
          <a:prstGeom prst="rect">
            <a:avLst/>
          </a:prstGeom>
          <a:noFill/>
          <a:ln w="9525">
            <a:solidFill>
              <a:srgbClr val="000000"/>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2050" name="Picture 2" descr="JasonCole">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CE23177-8706-4219-B825-7E01500A0E5C}"/>
              </a:ext>
            </a:extLst>
          </p:cNvPr>
          <p:cNvPicPr>
            <a:picLocks noChangeAspect="1" noChangeArrowheads="1"/>
          </p:cNvPicPr>
          <p:nvPr/>
        </p:nvPicPr>
        <p:blipFill>
          <a:blip r:embed="rId9"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8027566" y="4970854"/>
            <a:ext cx="758131" cy="1013369"/>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2052" name="Picture 4" descr="KyleLewald">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3BD8177-51B1-47A3-A91F-8597BD47EE1D}"/>
              </a:ext>
            </a:extLst>
          </p:cNvPr>
          <p:cNvPicPr>
            <a:picLocks noChangeAspect="1" noChangeArrowheads="1"/>
          </p:cNvPicPr>
          <p:nvPr/>
        </p:nvPicPr>
        <p:blipFill>
          <a:blip r:embed="rId10"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8043095" y="3682007"/>
            <a:ext cx="749893" cy="1013369"/>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23" name="TextBox 10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7AA5506-F1B8-404F-BC09-E965F82A5453}"/>
              </a:ext>
            </a:extLst>
          </p:cNvPr>
          <p:cNvSpPr txBox="1">
            <a:spLocks noChangeArrowheads="1"/>
          </p:cNvSpPr>
          <p:nvPr/>
        </p:nvSpPr>
        <p:spPr bwMode="auto">
          <a:xfrm>
            <a:off x="7767557" y="4588489"/>
            <a:ext cx="1523919"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t>Kyle </a:t>
            </a:r>
            <a:r>
              <a:rPr lang="en-US" altLang="en-US" dirty="0" err="1"/>
              <a:t>Lewald</a:t>
            </a:r>
            <a:endParaRPr lang="en-US" altLang="en-US" dirty="0"/>
          </a:p>
        </p:txBody>
      </p:sp>
      <p:sp>
        <p:nvSpPr>
          <p:cNvPr id="24" name="TextBox 10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3CC9649-FEAE-48CD-ACCA-52B1F1712548}"/>
              </a:ext>
            </a:extLst>
          </p:cNvPr>
          <p:cNvSpPr txBox="1">
            <a:spLocks noChangeArrowheads="1"/>
          </p:cNvSpPr>
          <p:nvPr/>
        </p:nvSpPr>
        <p:spPr bwMode="auto">
          <a:xfrm>
            <a:off x="7779996" y="5925497"/>
            <a:ext cx="1523919"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t>Jason Cole</a:t>
            </a:r>
          </a:p>
        </p:txBody>
      </p:sp>
      <p:pic>
        <p:nvPicPr>
          <p:cNvPr id="25" name="Picture 2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1431DFF-CB3D-4D35-9837-C87841A80534}"/>
              </a:ext>
            </a:extLst>
          </p:cNvPr>
          <p:cNvPicPr>
            <a:picLocks noChangeAspect="1"/>
          </p:cNvPicPr>
          <p:nvPr/>
        </p:nvPicPr>
        <p:blipFill rotWithShape="1">
          <a:blip r:embed="rId11"/>
          <a:srcRect l="66365" t="8430" r="1456" b="49410"/>
          <a:stretch/>
        </p:blipFill>
        <p:spPr>
          <a:xfrm>
            <a:off x="4391393" y="1181916"/>
            <a:ext cx="2942490" cy="2177991"/>
          </a:xfrm>
          <a:prstGeom prst="rect">
            <a:avLst/>
          </a:prstGeom>
        </p:spPr>
      </p:pic>
      <p:pic>
        <p:nvPicPr>
          <p:cNvPr id="1026" name="Picture 2" descr="Image result for yasuo yoshikuni">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9F01703-E783-441D-AAC7-662F32820735}"/>
              </a:ext>
            </a:extLst>
          </p:cNvPr>
          <p:cNvPicPr>
            <a:picLocks noChangeAspect="1" noChangeArrowheads="1"/>
          </p:cNvPicPr>
          <p:nvPr/>
        </p:nvPicPr>
        <p:blipFill>
          <a:blip r:embed="rId1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8043095" y="1185709"/>
            <a:ext cx="749893" cy="925794"/>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26" name="TextBox 10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4CA7C1F-3C14-4EAB-9D9D-A85ADE0FBCE9}"/>
              </a:ext>
            </a:extLst>
          </p:cNvPr>
          <p:cNvSpPr txBox="1">
            <a:spLocks noChangeArrowheads="1"/>
          </p:cNvSpPr>
          <p:nvPr/>
        </p:nvSpPr>
        <p:spPr bwMode="auto">
          <a:xfrm>
            <a:off x="7564781" y="2029126"/>
            <a:ext cx="1678606" cy="34154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ts val="1860"/>
              </a:lnSpc>
            </a:pPr>
            <a:r>
              <a:rPr lang="en-US" altLang="en-US" dirty="0" err="1" smtClean="0"/>
              <a:t>Yasuo</a:t>
            </a:r>
            <a:r>
              <a:rPr lang="en-US" altLang="en-US" dirty="0" smtClean="0"/>
              <a:t> </a:t>
            </a:r>
            <a:r>
              <a:rPr lang="en-US" altLang="en-US" dirty="0" err="1" smtClean="0"/>
              <a:t>Yoshikuni</a:t>
            </a:r>
            <a:endParaRPr lang="en-US" altLang="en-US" dirty="0"/>
          </a:p>
        </p:txBody>
      </p:sp>
      <p:pic>
        <p:nvPicPr>
          <p:cNvPr id="27" name="switchgrass root growth">
            <a:hlinkClick r:id="" action="ppaction://media"/>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005B989-7ACC-45B5-9B5E-A933FD46AF53}"/>
              </a:ext>
            </a:extLst>
          </p:cNvPr>
          <p:cNvPicPr/>
          <p:nvPr>
            <a:videoFile r:link="rId1"/>
            <p:extLst>
              <p:ext uri="{DAA4B4D4-6D71-4841-9C94-3DE7FCFB9230}">
                <p14:media xmlns:p14="http://schemas.microsoft.com/office/powerpoint/2010/main" xmlns:p="http://schemas.openxmlformats.org/presentationml/2006/main" xmlns:r="http://schemas.openxmlformats.org/officeDocument/2006/relationships" xmlns:a="http://schemas.openxmlformats.org/drawingml/2006/main" xmlns="" r:embed="rId13"/>
              </p:ext>
            </p:extLst>
          </p:nvPr>
        </p:nvPicPr>
        <p:blipFill>
          <a:blip r:embed="rId14"/>
          <a:stretch>
            <a:fillRect/>
          </a:stretch>
        </p:blipFill>
        <p:spPr>
          <a:xfrm>
            <a:off x="66638" y="3853748"/>
            <a:ext cx="4092319" cy="2300245"/>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571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6"/>
                                        </p:tgtEl>
                                      </p:cBhvr>
                                    </p:cmd>
                                  </p:childTnLst>
                                </p:cTn>
                              </p:par>
                            </p:childTnLst>
                          </p:cTn>
                        </p:par>
                        <p:par>
                          <p:cTn id="7" fill="hold">
                            <p:stCondLst>
                              <p:cond delay="21000"/>
                            </p:stCondLst>
                            <p:childTnLst>
                              <p:par>
                                <p:cTn id="8" presetID="1" presetClass="mediacall" presetSubtype="0" fill="hold" nodeType="afterEffect">
                                  <p:stCondLst>
                                    <p:cond delay="0"/>
                                  </p:stCondLst>
                                  <p:childTnLst>
                                    <p:cmd type="call" cmd="playFrom(0.0)">
                                      <p:cBhvr>
                                        <p:cTn id="9" dur="16192"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par>
              <p:cTn id="10"/>
            </p:par>
            <p:video>
              <p:cMediaNode vol="80000">
                <p:cTn id="11" fill="hold" display="0">
                  <p:stCondLst>
                    <p:cond delay="indefinite"/>
                  </p:stCondLst>
                </p:cTn>
                <p:tgtEl>
                  <p:spTgt spid="16"/>
                </p:tgtEl>
              </p:cMediaNode>
            </p:video>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
                                        </p:tgtEl>
                                      </p:cBhvr>
                                    </p:cmd>
                                  </p:childTnLst>
                                </p:cTn>
                              </p:par>
                            </p:childTnLst>
                          </p:cTn>
                        </p:par>
                      </p:childTnLst>
                    </p:cTn>
                  </p:par>
                </p:childTnLst>
              </p:cTn>
              <p:nextCondLst>
                <p:cond evt="onClick" delay="0">
                  <p:tgtEl>
                    <p:spTgt spid="16"/>
                  </p:tgtEl>
                </p:cond>
              </p:nextCondLst>
            </p:seq>
            <p:video>
              <p:cMediaNode vol="80000">
                <p:cTn id="17" fill="hold" display="0">
                  <p:stCondLst>
                    <p:cond delay="indefinite"/>
                  </p:stCondLst>
                </p:cTn>
                <p:tgtEl>
                  <p:spTgt spid="27"/>
                </p:tgtEl>
              </p:cMediaNode>
            </p:video>
            <p:seq concurrent="1" nextAc="seek">
              <p:cTn id="18" restart="whenNotActive" fill="hold" evtFilter="cancelBubble" nodeType="interactiveSeq">
                <p:stCondLst>
                  <p:cond evt="onClick" delay="0">
                    <p:tgtEl>
                      <p:spTgt spid="2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 name="Rectangle 22"/>
          <p:cNvSpPr/>
          <p:nvPr/>
        </p:nvSpPr>
        <p:spPr>
          <a:xfrm>
            <a:off x="823405" y="106969"/>
            <a:ext cx="7249783" cy="584775"/>
          </a:xfrm>
          <a:prstGeom prst="rect">
            <a:avLst/>
          </a:prstGeom>
        </p:spPr>
        <p:txBody>
          <a:bodyPr wrap="square">
            <a:spAutoFit/>
          </a:bodyPr>
          <a:lstStyle/>
          <a:p>
            <a:pPr algn="ctr" eaLnBrk="1" fontAlgn="auto" hangingPunct="1">
              <a:spcBef>
                <a:spcPts val="0"/>
              </a:spcBef>
              <a:spcAft>
                <a:spcPts val="0"/>
              </a:spcAft>
              <a:buClr>
                <a:schemeClr val="dk1"/>
              </a:buClr>
              <a:buSzPct val="25000"/>
              <a:defRPr/>
            </a:pPr>
            <a:r>
              <a:rPr lang="en-US" sz="3200" dirty="0">
                <a:solidFill>
                  <a:srgbClr val="FFFFFF"/>
                </a:solidFill>
                <a:latin typeface="Arial" panose="020B0604020202020204" pitchFamily="34" charset="0"/>
                <a:cs typeface="Arial" panose="020B0604020202020204" pitchFamily="34" charset="0"/>
                <a:sym typeface="Calibri"/>
              </a:rPr>
              <a:t>Measurement of </a:t>
            </a:r>
            <a:r>
              <a:rPr lang="en-US" sz="3200" dirty="0" err="1">
                <a:solidFill>
                  <a:srgbClr val="FFFFFF"/>
                </a:solidFill>
                <a:latin typeface="Arial" panose="020B0604020202020204" pitchFamily="34" charset="0"/>
                <a:cs typeface="Arial" panose="020B0604020202020204" pitchFamily="34" charset="0"/>
                <a:sym typeface="Calibri"/>
              </a:rPr>
              <a:t>E</a:t>
            </a:r>
            <a:r>
              <a:rPr lang="en-US" sz="3200" dirty="0" err="1" smtClean="0">
                <a:solidFill>
                  <a:srgbClr val="FFFFFF"/>
                </a:solidFill>
                <a:latin typeface="Arial" panose="020B0604020202020204" pitchFamily="34" charset="0"/>
                <a:cs typeface="Arial" panose="020B0604020202020204" pitchFamily="34" charset="0"/>
                <a:sym typeface="Calibri"/>
              </a:rPr>
              <a:t>xometabolites</a:t>
            </a:r>
            <a:r>
              <a:rPr lang="en-US" sz="3200" dirty="0" smtClean="0">
                <a:solidFill>
                  <a:srgbClr val="FFFFFF"/>
                </a:solidFill>
                <a:latin typeface="Arial" panose="020B0604020202020204" pitchFamily="34" charset="0"/>
                <a:cs typeface="Arial" panose="020B0604020202020204" pitchFamily="34" charset="0"/>
                <a:sym typeface="Calibri"/>
              </a:rPr>
              <a:t> </a:t>
            </a:r>
            <a:endParaRPr lang="en-US" sz="3200" dirty="0">
              <a:solidFill>
                <a:srgbClr val="FFFFFF"/>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B9292DF-D580-4A47-93E4-AAF85C147A39}"/>
              </a:ext>
            </a:extLst>
          </p:cNvPr>
          <p:cNvPicPr>
            <a:picLocks noChangeAspect="1"/>
          </p:cNvPicPr>
          <p:nvPr/>
        </p:nvPicPr>
        <p:blipFill>
          <a:blip r:embed="rId2"/>
          <a:stretch>
            <a:fillRect/>
          </a:stretch>
        </p:blipFill>
        <p:spPr>
          <a:xfrm>
            <a:off x="535548" y="990339"/>
            <a:ext cx="8335750" cy="5067416"/>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84639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6A336A3-E0CE-4A89-A50E-079ED106D6BB}"/>
              </a:ext>
            </a:extLst>
          </p:cNvPr>
          <p:cNvSpPr>
            <a:spLocks noGrp="1"/>
          </p:cNvSpPr>
          <p:nvPr>
            <p:ph type="title"/>
          </p:nvPr>
        </p:nvSpPr>
        <p:spPr/>
        <p:txBody>
          <a:bodyPr/>
          <a:lstStyle/>
          <a:p>
            <a:r>
              <a:rPr lang="en-US" dirty="0"/>
              <a:t>Dissemination of </a:t>
            </a:r>
            <a:r>
              <a:rPr lang="en-US" dirty="0" err="1"/>
              <a:t>EcoFAB</a:t>
            </a:r>
            <a:r>
              <a:rPr lang="en-US" dirty="0"/>
              <a:t> </a:t>
            </a:r>
            <a:r>
              <a:rPr lang="en-US" dirty="0" smtClean="0"/>
              <a:t>Design</a:t>
            </a:r>
            <a:endParaRPr lang="en-US" dirty="0"/>
          </a:p>
        </p:txBody>
      </p:sp>
      <p:pic>
        <p:nvPicPr>
          <p:cNvPr id="4"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DE872EC-6BA5-4992-886F-B0ED9CEBC3E3}"/>
              </a:ext>
            </a:extLst>
          </p:cNvPr>
          <p:cNvPicPr>
            <a:picLocks noChangeAspect="1"/>
          </p:cNvPicPr>
          <p:nvPr/>
        </p:nvPicPr>
        <p:blipFill>
          <a:blip r:embed="rId2"/>
          <a:stretch>
            <a:fillRect/>
          </a:stretch>
        </p:blipFill>
        <p:spPr>
          <a:xfrm>
            <a:off x="828942" y="1090890"/>
            <a:ext cx="7486116" cy="499654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29878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927F73B-4872-422C-835B-658759EC9E10}"/>
              </a:ext>
            </a:extLst>
          </p:cNvPr>
          <p:cNvSpPr>
            <a:spLocks noGrp="1"/>
          </p:cNvSpPr>
          <p:nvPr>
            <p:ph type="title"/>
          </p:nvPr>
        </p:nvSpPr>
        <p:spPr>
          <a:xfrm>
            <a:off x="991129" y="150813"/>
            <a:ext cx="7789560" cy="735012"/>
          </a:xfrm>
        </p:spPr>
        <p:txBody>
          <a:bodyPr/>
          <a:lstStyle/>
          <a:p>
            <a:r>
              <a:rPr lang="en-US" sz="3200" dirty="0"/>
              <a:t>Ring</a:t>
            </a:r>
            <a:r>
              <a:rPr lang="en-US" sz="3200" dirty="0" smtClean="0"/>
              <a:t>-</a:t>
            </a:r>
            <a:r>
              <a:rPr lang="en-US" dirty="0"/>
              <a:t>T</a:t>
            </a:r>
            <a:r>
              <a:rPr lang="en-US" sz="3200" dirty="0" smtClean="0"/>
              <a:t>rial </a:t>
            </a:r>
            <a:r>
              <a:rPr lang="en-US" sz="3200" dirty="0"/>
              <a:t>to </a:t>
            </a:r>
            <a:r>
              <a:rPr lang="en-US" sz="3200" dirty="0" smtClean="0"/>
              <a:t>Evaluate </a:t>
            </a:r>
            <a:r>
              <a:rPr lang="en-US" dirty="0"/>
              <a:t>R</a:t>
            </a:r>
            <a:r>
              <a:rPr lang="en-US" sz="3200" dirty="0" smtClean="0"/>
              <a:t>eproducibility</a:t>
            </a:r>
            <a:endParaRPr lang="en-US" sz="3200" dirty="0"/>
          </a:p>
        </p:txBody>
      </p:sp>
      <p:sp>
        <p:nvSpPr>
          <p:cNvPr id="3" name="Content Placeholder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A8F265F-EE57-4B7F-BE6A-D4AA0FBDFFA1}"/>
              </a:ext>
            </a:extLst>
          </p:cNvPr>
          <p:cNvSpPr>
            <a:spLocks noGrp="1"/>
          </p:cNvSpPr>
          <p:nvPr>
            <p:ph idx="1"/>
          </p:nvPr>
        </p:nvSpPr>
        <p:spPr>
          <a:xfrm>
            <a:off x="52900" y="1738223"/>
            <a:ext cx="3678679" cy="5119777"/>
          </a:xfrm>
        </p:spPr>
        <p:txBody>
          <a:bodyPr/>
          <a:lstStyle/>
          <a:p>
            <a:r>
              <a:rPr lang="en-US" sz="2400" dirty="0"/>
              <a:t>Developed 3D printing approaches to make </a:t>
            </a:r>
            <a:r>
              <a:rPr lang="en-US" sz="2400" dirty="0" err="1"/>
              <a:t>EcoFABs</a:t>
            </a:r>
            <a:endParaRPr lang="en-US" sz="2400" dirty="0"/>
          </a:p>
          <a:p>
            <a:r>
              <a:rPr lang="en-US" sz="2400" dirty="0"/>
              <a:t>Autoclavable </a:t>
            </a:r>
          </a:p>
          <a:p>
            <a:r>
              <a:rPr lang="en-US" sz="2400" dirty="0"/>
              <a:t>Successfully cultured </a:t>
            </a:r>
            <a:r>
              <a:rPr lang="en-US" sz="2400" i="1" dirty="0" err="1"/>
              <a:t>Brachypodium</a:t>
            </a:r>
            <a:r>
              <a:rPr lang="en-US" sz="2400" i="1" dirty="0"/>
              <a:t>, </a:t>
            </a:r>
            <a:r>
              <a:rPr lang="en-US" sz="2400" i="1" dirty="0" err="1"/>
              <a:t>Avena</a:t>
            </a:r>
            <a:r>
              <a:rPr lang="en-US" sz="2400" i="1" dirty="0"/>
              <a:t>, Arabidopsis, Switchgrass, Maize, and Sorghum</a:t>
            </a:r>
          </a:p>
          <a:p>
            <a:endParaRPr lang="en-US" dirty="0"/>
          </a:p>
        </p:txBody>
      </p:sp>
      <p:pic>
        <p:nvPicPr>
          <p:cNvPr id="113" name="Picture 11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342A9B0-C00D-4715-949B-21747C7057D1}"/>
              </a:ext>
            </a:extLst>
          </p:cNvPr>
          <p:cNvPicPr>
            <a:picLocks noChangeAspect="1"/>
          </p:cNvPicPr>
          <p:nvPr/>
        </p:nvPicPr>
        <p:blipFill>
          <a:blip r:embed="rId2"/>
          <a:stretch>
            <a:fillRect/>
          </a:stretch>
        </p:blipFill>
        <p:spPr>
          <a:xfrm>
            <a:off x="3731579" y="1075372"/>
            <a:ext cx="3499419" cy="4947827"/>
          </a:xfrm>
          <a:prstGeom prst="rect">
            <a:avLst/>
          </a:prstGeom>
        </p:spPr>
      </p:pic>
      <p:sp>
        <p:nvSpPr>
          <p:cNvPr id="118" name="TextBox 11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B9E3149-3527-40D2-9BDD-E2F1C5501361}"/>
              </a:ext>
            </a:extLst>
          </p:cNvPr>
          <p:cNvSpPr txBox="1"/>
          <p:nvPr/>
        </p:nvSpPr>
        <p:spPr>
          <a:xfrm>
            <a:off x="7701483" y="1075372"/>
            <a:ext cx="1079206" cy="369332"/>
          </a:xfrm>
          <a:prstGeom prst="rect">
            <a:avLst/>
          </a:prstGeom>
          <a:noFill/>
        </p:spPr>
        <p:txBody>
          <a:bodyPr wrap="none" rtlCol="0">
            <a:spAutoFit/>
          </a:bodyPr>
          <a:lstStyle/>
          <a:p>
            <a:r>
              <a:rPr lang="en-US" dirty="0"/>
              <a:t>Sorghum </a:t>
            </a:r>
          </a:p>
        </p:txBody>
      </p:sp>
      <p:pic>
        <p:nvPicPr>
          <p:cNvPr id="5" name="Pictur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C1C5DBD-6E60-48F1-B954-EF7DCCEA96B9}"/>
              </a:ext>
            </a:extLst>
          </p:cNvPr>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5400000">
            <a:off x="7088966" y="1732734"/>
            <a:ext cx="2304239" cy="1728180"/>
          </a:xfrm>
          <a:prstGeom prst="rect">
            <a:avLst/>
          </a:prstGeom>
        </p:spPr>
      </p:pic>
      <p:pic>
        <p:nvPicPr>
          <p:cNvPr id="7" name="Pictur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1434FB9-6701-4A86-8F2F-2D802BDE2D1F}"/>
              </a:ext>
            </a:extLst>
          </p:cNvPr>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47663" t="27539" r="20921" b="19377"/>
          <a:stretch/>
        </p:blipFill>
        <p:spPr>
          <a:xfrm>
            <a:off x="7371097" y="3817312"/>
            <a:ext cx="1766707" cy="2238952"/>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96979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9F86C21-B31C-43E7-BF40-21FDFFEF2486}"/>
              </a:ext>
            </a:extLst>
          </p:cNvPr>
          <p:cNvSpPr>
            <a:spLocks noGrp="1"/>
          </p:cNvSpPr>
          <p:nvPr>
            <p:ph type="title"/>
          </p:nvPr>
        </p:nvSpPr>
        <p:spPr>
          <a:xfrm>
            <a:off x="791222" y="-30108"/>
            <a:ext cx="7747207" cy="735012"/>
          </a:xfrm>
        </p:spPr>
        <p:txBody>
          <a:bodyPr/>
          <a:lstStyle/>
          <a:p>
            <a:pPr>
              <a:lnSpc>
                <a:spcPct val="90000"/>
              </a:lnSpc>
            </a:pPr>
            <a:r>
              <a:rPr lang="en-US" sz="3000" dirty="0" err="1"/>
              <a:t>EcoFAB</a:t>
            </a:r>
            <a:r>
              <a:rPr lang="en-US" sz="3000" dirty="0"/>
              <a:t> found to be reproducible across labs in a ring-trial experiment</a:t>
            </a:r>
          </a:p>
        </p:txBody>
      </p:sp>
      <p:sp>
        <p:nvSpPr>
          <p:cNvPr id="3" name="Content Placeholder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E06C1FC-11B5-4CA3-8752-952F827E3349}"/>
              </a:ext>
            </a:extLst>
          </p:cNvPr>
          <p:cNvSpPr>
            <a:spLocks noGrp="1"/>
          </p:cNvSpPr>
          <p:nvPr>
            <p:ph idx="1"/>
          </p:nvPr>
        </p:nvSpPr>
        <p:spPr>
          <a:xfrm>
            <a:off x="23700" y="1691472"/>
            <a:ext cx="3547918" cy="4500077"/>
          </a:xfrm>
        </p:spPr>
        <p:txBody>
          <a:bodyPr/>
          <a:lstStyle/>
          <a:p>
            <a:r>
              <a:rPr lang="en-US" altLang="zh-CN" sz="1800" dirty="0">
                <a:solidFill>
                  <a:schemeClr val="tx1">
                    <a:lumMod val="85000"/>
                    <a:lumOff val="15000"/>
                  </a:schemeClr>
                </a:solidFill>
                <a:latin typeface="Arial" panose="020B0604020202020204" pitchFamily="34" charset="0"/>
                <a:cs typeface="Arial" panose="020B0604020202020204" pitchFamily="34" charset="0"/>
              </a:rPr>
              <a:t>Four laboratories tested the reproducibility of the </a:t>
            </a:r>
            <a:r>
              <a:rPr lang="en-US" altLang="zh-CN" sz="1800" dirty="0" err="1">
                <a:solidFill>
                  <a:schemeClr val="tx1">
                    <a:lumMod val="85000"/>
                    <a:lumOff val="15000"/>
                  </a:schemeClr>
                </a:solidFill>
                <a:latin typeface="Arial" panose="020B0604020202020204" pitchFamily="34" charset="0"/>
                <a:cs typeface="Arial" panose="020B0604020202020204" pitchFamily="34" charset="0"/>
              </a:rPr>
              <a:t>EcoFAB</a:t>
            </a:r>
            <a:r>
              <a:rPr lang="en-US" altLang="zh-CN" sz="1800" dirty="0">
                <a:solidFill>
                  <a:schemeClr val="tx1">
                    <a:lumMod val="85000"/>
                    <a:lumOff val="15000"/>
                  </a:schemeClr>
                </a:solidFill>
                <a:latin typeface="Arial" panose="020B0604020202020204" pitchFamily="34" charset="0"/>
                <a:cs typeface="Arial" panose="020B0604020202020204" pitchFamily="34" charset="0"/>
              </a:rPr>
              <a:t> platform. </a:t>
            </a:r>
          </a:p>
          <a:p>
            <a:r>
              <a:rPr lang="en-US" altLang="zh-CN" sz="1800" i="1" dirty="0" err="1">
                <a:solidFill>
                  <a:schemeClr val="tx1">
                    <a:lumMod val="85000"/>
                    <a:lumOff val="15000"/>
                  </a:schemeClr>
                </a:solidFill>
                <a:latin typeface="Arial" panose="020B0604020202020204" pitchFamily="34" charset="0"/>
                <a:cs typeface="Arial" panose="020B0604020202020204" pitchFamily="34" charset="0"/>
              </a:rPr>
              <a:t>Brachypodium</a:t>
            </a:r>
            <a:r>
              <a:rPr lang="en-US" altLang="zh-CN" sz="1800" i="1" dirty="0">
                <a:solidFill>
                  <a:schemeClr val="tx1">
                    <a:lumMod val="85000"/>
                    <a:lumOff val="15000"/>
                  </a:schemeClr>
                </a:solidFill>
                <a:latin typeface="Arial" panose="020B0604020202020204" pitchFamily="34" charset="0"/>
                <a:cs typeface="Arial" panose="020B0604020202020204" pitchFamily="34" charset="0"/>
              </a:rPr>
              <a:t> </a:t>
            </a:r>
            <a:r>
              <a:rPr lang="en-US" altLang="zh-CN" sz="1800" i="1" dirty="0" err="1">
                <a:solidFill>
                  <a:schemeClr val="tx1">
                    <a:lumMod val="85000"/>
                    <a:lumOff val="15000"/>
                  </a:schemeClr>
                </a:solidFill>
                <a:latin typeface="Arial" panose="020B0604020202020204" pitchFamily="34" charset="0"/>
                <a:cs typeface="Arial" panose="020B0604020202020204" pitchFamily="34" charset="0"/>
              </a:rPr>
              <a:t>distachyon</a:t>
            </a:r>
            <a:r>
              <a:rPr lang="en-US" altLang="zh-CN" sz="1800" i="1" dirty="0">
                <a:solidFill>
                  <a:schemeClr val="tx1">
                    <a:lumMod val="85000"/>
                    <a:lumOff val="15000"/>
                  </a:schemeClr>
                </a:solidFill>
                <a:latin typeface="Arial" panose="020B0604020202020204" pitchFamily="34" charset="0"/>
                <a:cs typeface="Arial" panose="020B0604020202020204" pitchFamily="34" charset="0"/>
              </a:rPr>
              <a:t> </a:t>
            </a:r>
            <a:r>
              <a:rPr lang="en-US" altLang="zh-CN" sz="1800" dirty="0">
                <a:solidFill>
                  <a:schemeClr val="tx1">
                    <a:lumMod val="85000"/>
                    <a:lumOff val="15000"/>
                  </a:schemeClr>
                </a:solidFill>
                <a:latin typeface="Arial" panose="020B0604020202020204" pitchFamily="34" charset="0"/>
                <a:cs typeface="Arial" panose="020B0604020202020204" pitchFamily="34" charset="0"/>
              </a:rPr>
              <a:t>was grown in quadruplicate in </a:t>
            </a:r>
            <a:r>
              <a:rPr lang="en-US" altLang="zh-CN" sz="1800" dirty="0" err="1">
                <a:solidFill>
                  <a:schemeClr val="tx1">
                    <a:lumMod val="85000"/>
                    <a:lumOff val="15000"/>
                  </a:schemeClr>
                </a:solidFill>
                <a:latin typeface="Arial" panose="020B0604020202020204" pitchFamily="34" charset="0"/>
                <a:cs typeface="Arial" panose="020B0604020202020204" pitchFamily="34" charset="0"/>
              </a:rPr>
              <a:t>EcoFABs</a:t>
            </a:r>
            <a:r>
              <a:rPr lang="en-US" altLang="zh-CN" sz="1800" dirty="0">
                <a:solidFill>
                  <a:schemeClr val="tx1">
                    <a:lumMod val="85000"/>
                    <a:lumOff val="15000"/>
                  </a:schemeClr>
                </a:solidFill>
                <a:latin typeface="Arial" panose="020B0604020202020204" pitchFamily="34" charset="0"/>
                <a:cs typeface="Arial" panose="020B0604020202020204" pitchFamily="34" charset="0"/>
              </a:rPr>
              <a:t> with 0.5 MS medium (MS), MS medium without phosphate (</a:t>
            </a:r>
            <a:r>
              <a:rPr lang="en-US" altLang="zh-CN" sz="1800" dirty="0" err="1">
                <a:solidFill>
                  <a:schemeClr val="tx1">
                    <a:lumMod val="85000"/>
                    <a:lumOff val="15000"/>
                  </a:schemeClr>
                </a:solidFill>
                <a:latin typeface="Arial" panose="020B0604020202020204" pitchFamily="34" charset="0"/>
                <a:cs typeface="Arial" panose="020B0604020202020204" pitchFamily="34" charset="0"/>
              </a:rPr>
              <a:t>noP</a:t>
            </a:r>
            <a:r>
              <a:rPr lang="en-US" altLang="zh-CN" sz="1800" dirty="0">
                <a:solidFill>
                  <a:schemeClr val="tx1">
                    <a:lumMod val="85000"/>
                    <a:lumOff val="15000"/>
                  </a:schemeClr>
                </a:solidFill>
                <a:latin typeface="Arial" panose="020B0604020202020204" pitchFamily="34" charset="0"/>
                <a:cs typeface="Arial" panose="020B0604020202020204" pitchFamily="34" charset="0"/>
              </a:rPr>
              <a:t>) or soil extract (soil). </a:t>
            </a:r>
          </a:p>
          <a:p>
            <a:r>
              <a:rPr lang="en-US" altLang="zh-CN" sz="1800" dirty="0">
                <a:solidFill>
                  <a:schemeClr val="tx1">
                    <a:lumMod val="85000"/>
                    <a:lumOff val="15000"/>
                  </a:schemeClr>
                </a:solidFill>
                <a:latin typeface="Arial" panose="020B0604020202020204" pitchFamily="34" charset="0"/>
                <a:cs typeface="Arial" panose="020B0604020202020204" pitchFamily="34" charset="0"/>
              </a:rPr>
              <a:t>Root morphology was imaged and exudates were collected. </a:t>
            </a:r>
          </a:p>
          <a:p>
            <a:r>
              <a:rPr lang="en-US" altLang="zh-CN" sz="1800" dirty="0">
                <a:solidFill>
                  <a:schemeClr val="tx1">
                    <a:lumMod val="85000"/>
                    <a:lumOff val="15000"/>
                  </a:schemeClr>
                </a:solidFill>
                <a:latin typeface="Arial" panose="020B0604020202020204" pitchFamily="34" charset="0"/>
                <a:cs typeface="Arial" panose="020B0604020202020204" pitchFamily="34" charset="0"/>
              </a:rPr>
              <a:t>Tissue weight and phosphate content were analyzed and metabolomics was performed.</a:t>
            </a:r>
          </a:p>
        </p:txBody>
      </p:sp>
      <p:pic>
        <p:nvPicPr>
          <p:cNvPr id="4" name="Picture 3" descr="g12833.png">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3A3B717-F665-4991-AEA7-7F07D74D47D5}"/>
              </a:ext>
            </a:extLst>
          </p:cNvPr>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930370" y="1291200"/>
            <a:ext cx="2229238" cy="2545748"/>
          </a:xfrm>
          <a:prstGeom prst="rect">
            <a:avLst/>
          </a:prstGeom>
        </p:spPr>
      </p:pic>
      <p:pic>
        <p:nvPicPr>
          <p:cNvPr id="353" name="Picture 35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35C2335-7B55-4677-9E48-E3F8899D2708}"/>
              </a:ext>
            </a:extLst>
          </p:cNvPr>
          <p:cNvPicPr>
            <a:picLocks noChangeAspect="1"/>
          </p:cNvPicPr>
          <p:nvPr/>
        </p:nvPicPr>
        <p:blipFill>
          <a:blip r:embed="rId4"/>
          <a:stretch>
            <a:fillRect/>
          </a:stretch>
        </p:blipFill>
        <p:spPr>
          <a:xfrm>
            <a:off x="6298687" y="1620256"/>
            <a:ext cx="2688841" cy="1942789"/>
          </a:xfrm>
          <a:prstGeom prst="rect">
            <a:avLst/>
          </a:prstGeom>
        </p:spPr>
      </p:pic>
      <p:sp>
        <p:nvSpPr>
          <p:cNvPr id="354" name="Rectangle 35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1B3ACF1-42D3-473B-8134-AEB78E2AFF2D}"/>
              </a:ext>
            </a:extLst>
          </p:cNvPr>
          <p:cNvSpPr/>
          <p:nvPr/>
        </p:nvSpPr>
        <p:spPr>
          <a:xfrm>
            <a:off x="120781" y="925552"/>
            <a:ext cx="8824115" cy="923330"/>
          </a:xfrm>
          <a:prstGeom prst="rect">
            <a:avLst/>
          </a:prstGeom>
        </p:spPr>
        <p:txBody>
          <a:bodyPr wrap="square">
            <a:spAutoFit/>
          </a:bodyPr>
          <a:lstStyle/>
          <a:p>
            <a:r>
              <a:rPr lang="en-US" b="1" dirty="0">
                <a:solidFill>
                  <a:prstClr val="black"/>
                </a:solidFill>
                <a:latin typeface="Arial" charset="0"/>
                <a:ea typeface="ＭＳ Ｐゴシック" charset="-128"/>
                <a:cs typeface="Arial" panose="020B0604020202020204" pitchFamily="34" charset="0"/>
              </a:rPr>
              <a:t>Participating labs: Northen (JGI), Vogel (JGI), </a:t>
            </a:r>
            <a:r>
              <a:rPr lang="en-US" b="1" dirty="0" err="1">
                <a:solidFill>
                  <a:prstClr val="black"/>
                </a:solidFill>
                <a:latin typeface="Arial" charset="0"/>
                <a:ea typeface="ＭＳ Ｐゴシック" charset="-128"/>
                <a:cs typeface="Arial" panose="020B0604020202020204" pitchFamily="34" charset="0"/>
              </a:rPr>
              <a:t>Dangl</a:t>
            </a:r>
            <a:r>
              <a:rPr lang="en-US" b="1" dirty="0">
                <a:solidFill>
                  <a:prstClr val="black"/>
                </a:solidFill>
                <a:latin typeface="Arial" charset="0"/>
                <a:ea typeface="ＭＳ Ｐゴシック" charset="-128"/>
                <a:cs typeface="Arial" panose="020B0604020202020204" pitchFamily="34" charset="0"/>
              </a:rPr>
              <a:t> (UNC Chapel Hill), Watt (</a:t>
            </a:r>
            <a:r>
              <a:rPr lang="en-US" b="1" dirty="0" err="1"/>
              <a:t>Forschungszentrum</a:t>
            </a:r>
            <a:r>
              <a:rPr lang="en-US" dirty="0"/>
              <a:t> </a:t>
            </a:r>
            <a:r>
              <a:rPr lang="en-US" b="1" dirty="0" err="1"/>
              <a:t>Jülich</a:t>
            </a:r>
            <a:r>
              <a:rPr lang="en-US" b="1" dirty="0">
                <a:solidFill>
                  <a:prstClr val="black"/>
                </a:solidFill>
                <a:latin typeface="Arial" charset="0"/>
                <a:ea typeface="ＭＳ Ｐゴシック" charset="-128"/>
                <a:cs typeface="Arial" panose="020B0604020202020204" pitchFamily="34" charset="0"/>
              </a:rPr>
              <a:t>, Germany) </a:t>
            </a:r>
            <a:r>
              <a:rPr lang="en-US" dirty="0"/>
              <a:t/>
            </a:r>
            <a:br>
              <a:rPr lang="en-US" dirty="0"/>
            </a:br>
            <a:endParaRPr lang="en-US" dirty="0"/>
          </a:p>
        </p:txBody>
      </p:sp>
      <p:pic>
        <p:nvPicPr>
          <p:cNvPr id="528" name="Picture 52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89BD042-D6D4-4AE4-B82D-4C5A5E1E3E75}"/>
              </a:ext>
            </a:extLst>
          </p:cNvPr>
          <p:cNvPicPr>
            <a:picLocks noChangeAspect="1"/>
          </p:cNvPicPr>
          <p:nvPr/>
        </p:nvPicPr>
        <p:blipFill>
          <a:blip r:embed="rId5"/>
          <a:stretch>
            <a:fillRect/>
          </a:stretch>
        </p:blipFill>
        <p:spPr>
          <a:xfrm>
            <a:off x="3808361" y="4038299"/>
            <a:ext cx="4987770" cy="2256455"/>
          </a:xfrm>
          <a:prstGeom prst="rect">
            <a:avLst/>
          </a:prstGeom>
        </p:spPr>
      </p:pic>
      <p:sp>
        <p:nvSpPr>
          <p:cNvPr id="529" name="TextBox 52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A0D6266-B689-4D0A-BAE1-6003BE02A5E7}"/>
              </a:ext>
            </a:extLst>
          </p:cNvPr>
          <p:cNvSpPr txBox="1"/>
          <p:nvPr/>
        </p:nvSpPr>
        <p:spPr>
          <a:xfrm>
            <a:off x="3912422" y="3813943"/>
            <a:ext cx="4979889" cy="369332"/>
          </a:xfrm>
          <a:prstGeom prst="rect">
            <a:avLst/>
          </a:prstGeom>
          <a:noFill/>
        </p:spPr>
        <p:txBody>
          <a:bodyPr wrap="none" rtlCol="0">
            <a:spAutoFit/>
          </a:bodyPr>
          <a:lstStyle/>
          <a:p>
            <a:r>
              <a:rPr lang="en-US" b="1" dirty="0"/>
              <a:t>Root Exudates cluster by treatment not laboratory</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6101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086C66-18FB-4822-A9E8-DC0B5EDB14ED}"/>
              </a:ext>
            </a:extLst>
          </p:cNvPr>
          <p:cNvSpPr>
            <a:spLocks noGrp="1"/>
          </p:cNvSpPr>
          <p:nvPr>
            <p:ph type="title"/>
          </p:nvPr>
        </p:nvSpPr>
        <p:spPr>
          <a:xfrm>
            <a:off x="66971" y="0"/>
            <a:ext cx="9074164" cy="994172"/>
          </a:xfrm>
        </p:spPr>
        <p:txBody>
          <a:bodyPr/>
          <a:lstStyle/>
          <a:p>
            <a:pPr algn="ctr"/>
            <a:r>
              <a:rPr lang="en-US" sz="3200" dirty="0">
                <a:solidFill>
                  <a:srgbClr val="FFFFFF"/>
                </a:solidFill>
              </a:rPr>
              <a:t>Recommendations </a:t>
            </a:r>
            <a:r>
              <a:rPr lang="en-US" sz="3200" dirty="0" smtClean="0">
                <a:solidFill>
                  <a:srgbClr val="FFFFFF"/>
                </a:solidFill>
              </a:rPr>
              <a:t>2017 </a:t>
            </a:r>
            <a:r>
              <a:rPr lang="en-US" sz="3200" dirty="0" err="1">
                <a:solidFill>
                  <a:srgbClr val="FFFFFF"/>
                </a:solidFill>
              </a:rPr>
              <a:t>EcoFAB</a:t>
            </a:r>
            <a:r>
              <a:rPr lang="en-US" sz="3200" dirty="0">
                <a:solidFill>
                  <a:srgbClr val="FFFFFF"/>
                </a:solidFill>
              </a:rPr>
              <a:t> Summit Report</a:t>
            </a:r>
          </a:p>
        </p:txBody>
      </p:sp>
      <p:sp>
        <p:nvSpPr>
          <p:cNvPr id="10" name="TextBox 9"/>
          <p:cNvSpPr txBox="1"/>
          <p:nvPr/>
        </p:nvSpPr>
        <p:spPr>
          <a:xfrm>
            <a:off x="288625" y="1143308"/>
            <a:ext cx="8405327" cy="4555093"/>
          </a:xfrm>
          <a:prstGeom prst="rect">
            <a:avLst/>
          </a:prstGeom>
          <a:noFill/>
        </p:spPr>
        <p:txBody>
          <a:bodyPr wrap="square" rtlCol="0">
            <a:spAutoFit/>
          </a:bodyPr>
          <a:lstStyle/>
          <a:p>
            <a:pPr>
              <a:spcAft>
                <a:spcPts val="1200"/>
              </a:spcAft>
            </a:pPr>
            <a:r>
              <a:rPr lang="en-US" sz="2400" b="1" u="sng" dirty="0"/>
              <a:t>Next steps</a:t>
            </a:r>
            <a:endParaRPr lang="en-US" sz="2400" b="1" u="sng" dirty="0" smtClean="0"/>
          </a:p>
          <a:p>
            <a:pPr>
              <a:spcAft>
                <a:spcPts val="600"/>
              </a:spcAft>
            </a:pPr>
            <a:r>
              <a:rPr lang="en-US" sz="2400" dirty="0" smtClean="0"/>
              <a:t>•  </a:t>
            </a:r>
          </a:p>
          <a:p>
            <a:pPr>
              <a:spcAft>
                <a:spcPts val="600"/>
              </a:spcAft>
            </a:pPr>
            <a:r>
              <a:rPr lang="en-US" sz="2400" dirty="0" smtClean="0"/>
              <a:t>•  </a:t>
            </a:r>
          </a:p>
          <a:p>
            <a:pPr>
              <a:spcAft>
                <a:spcPts val="600"/>
              </a:spcAft>
            </a:pPr>
            <a:r>
              <a:rPr lang="en-US" sz="2400" dirty="0" smtClean="0"/>
              <a:t>• </a:t>
            </a:r>
            <a:r>
              <a:rPr lang="en-US" sz="2400" dirty="0"/>
              <a:t>Engage the scientific community through a listening</a:t>
            </a:r>
          </a:p>
          <a:p>
            <a:pPr>
              <a:spcAft>
                <a:spcPts val="600"/>
              </a:spcAft>
            </a:pPr>
            <a:r>
              <a:rPr lang="en-US" sz="2400" dirty="0" smtClean="0"/>
              <a:t>   tour </a:t>
            </a:r>
            <a:r>
              <a:rPr lang="en-US" sz="2400" dirty="0"/>
              <a:t>and workshops</a:t>
            </a:r>
          </a:p>
          <a:p>
            <a:pPr>
              <a:spcAft>
                <a:spcPts val="600"/>
              </a:spcAft>
            </a:pPr>
            <a:r>
              <a:rPr lang="en-US" sz="2400" dirty="0"/>
              <a:t>• Present </a:t>
            </a:r>
            <a:r>
              <a:rPr lang="en-US" sz="2400" dirty="0" err="1"/>
              <a:t>EcoFAB</a:t>
            </a:r>
            <a:r>
              <a:rPr lang="en-US" sz="2400" dirty="0"/>
              <a:t> concept to stakeholders for further</a:t>
            </a:r>
          </a:p>
          <a:p>
            <a:pPr>
              <a:spcAft>
                <a:spcPts val="600"/>
              </a:spcAft>
            </a:pPr>
            <a:r>
              <a:rPr lang="en-US" sz="2400" dirty="0" smtClean="0"/>
              <a:t>    discussion</a:t>
            </a:r>
            <a:endParaRPr lang="en-US" sz="2400" dirty="0"/>
          </a:p>
          <a:p>
            <a:pPr marL="920750" indent="-342900">
              <a:spcAft>
                <a:spcPts val="600"/>
              </a:spcAft>
              <a:buFont typeface="Wingdings" charset="2"/>
              <a:buChar char="ü"/>
            </a:pPr>
            <a:r>
              <a:rPr lang="en-US" sz="2400" dirty="0" err="1"/>
              <a:t>EcoFAB</a:t>
            </a:r>
            <a:r>
              <a:rPr lang="en-US" sz="2400" dirty="0"/>
              <a:t> session at 2018 AAAS annual meeting</a:t>
            </a:r>
          </a:p>
          <a:p>
            <a:pPr marL="577850">
              <a:spcAft>
                <a:spcPts val="600"/>
              </a:spcAft>
            </a:pPr>
            <a:r>
              <a:rPr lang="en-US" sz="2400" dirty="0" smtClean="0"/>
              <a:t>     Genome </a:t>
            </a:r>
            <a:r>
              <a:rPr lang="en-US" sz="2400" dirty="0"/>
              <a:t>Standards Consortium</a:t>
            </a:r>
          </a:p>
          <a:p>
            <a:pPr marL="577850">
              <a:spcAft>
                <a:spcPts val="600"/>
              </a:spcAft>
            </a:pPr>
            <a:r>
              <a:rPr lang="en-US" sz="2400" dirty="0" smtClean="0"/>
              <a:t>     </a:t>
            </a:r>
            <a:r>
              <a:rPr lang="en-US" sz="2400" dirty="0" err="1" smtClean="0"/>
              <a:t>Microbiome</a:t>
            </a:r>
            <a:r>
              <a:rPr lang="en-US" sz="2400" dirty="0" smtClean="0"/>
              <a:t> </a:t>
            </a:r>
            <a:r>
              <a:rPr lang="en-US" sz="2400" dirty="0"/>
              <a:t>Interagency Working </a:t>
            </a:r>
            <a:r>
              <a:rPr lang="en-US" sz="2400" dirty="0" smtClean="0"/>
              <a:t>Group</a:t>
            </a:r>
            <a:endParaRPr lang="en-US" sz="24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323352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086C66-18FB-4822-A9E8-DC0B5EDB14ED}"/>
              </a:ext>
            </a:extLst>
          </p:cNvPr>
          <p:cNvSpPr>
            <a:spLocks noGrp="1"/>
          </p:cNvSpPr>
          <p:nvPr>
            <p:ph type="title"/>
          </p:nvPr>
        </p:nvSpPr>
        <p:spPr>
          <a:xfrm>
            <a:off x="66971" y="0"/>
            <a:ext cx="9074164" cy="994172"/>
          </a:xfrm>
        </p:spPr>
        <p:txBody>
          <a:bodyPr/>
          <a:lstStyle/>
          <a:p>
            <a:pPr algn="ctr"/>
            <a:r>
              <a:rPr lang="en-US" sz="3200" dirty="0" smtClean="0">
                <a:solidFill>
                  <a:srgbClr val="FFFFFF"/>
                </a:solidFill>
              </a:rPr>
              <a:t>AAAS Scientific Session</a:t>
            </a:r>
            <a:endParaRPr lang="en-US" sz="3200" dirty="0">
              <a:solidFill>
                <a:srgbClr val="FFFFFF"/>
              </a:solidFill>
            </a:endParaRPr>
          </a:p>
        </p:txBody>
      </p:sp>
      <p:grpSp>
        <p:nvGrpSpPr>
          <p:cNvPr id="5" name="Group 4"/>
          <p:cNvGrpSpPr/>
          <p:nvPr/>
        </p:nvGrpSpPr>
        <p:grpSpPr>
          <a:xfrm>
            <a:off x="293056" y="724670"/>
            <a:ext cx="8372987" cy="5616930"/>
            <a:chOff x="293056" y="724670"/>
            <a:chExt cx="8372987" cy="5616930"/>
          </a:xfrm>
        </p:grpSpPr>
        <p:pic>
          <p:nvPicPr>
            <p:cNvPr id="2" name="Picture 1" descr="Screen Shot 2018-04-26 at 4.29.59 PM.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93056" y="724670"/>
              <a:ext cx="8372987" cy="5616930"/>
            </a:xfrm>
            <a:prstGeom prst="rect">
              <a:avLst/>
            </a:prstGeom>
          </p:spPr>
        </p:pic>
        <p:sp>
          <p:nvSpPr>
            <p:cNvPr id="4" name="Rectangle 3"/>
            <p:cNvSpPr/>
            <p:nvPr/>
          </p:nvSpPr>
          <p:spPr>
            <a:xfrm>
              <a:off x="2092531" y="2106824"/>
              <a:ext cx="6573512" cy="42347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pic>
        <p:nvPicPr>
          <p:cNvPr id="3" name="Picture 2" descr="Screen Shot 2018-04-26 at 4.32.33 PM.png"/>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8706"/>
          <a:stretch/>
        </p:blipFill>
        <p:spPr>
          <a:xfrm>
            <a:off x="1739163" y="1919230"/>
            <a:ext cx="7401972" cy="3778656"/>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993702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086C66-18FB-4822-A9E8-DC0B5EDB14ED}"/>
              </a:ext>
            </a:extLst>
          </p:cNvPr>
          <p:cNvSpPr>
            <a:spLocks noGrp="1"/>
          </p:cNvSpPr>
          <p:nvPr>
            <p:ph type="title"/>
          </p:nvPr>
        </p:nvSpPr>
        <p:spPr>
          <a:xfrm>
            <a:off x="66971" y="0"/>
            <a:ext cx="9074164" cy="994172"/>
          </a:xfrm>
        </p:spPr>
        <p:txBody>
          <a:bodyPr/>
          <a:lstStyle/>
          <a:p>
            <a:pPr algn="ctr"/>
            <a:r>
              <a:rPr lang="en-US" sz="3200" dirty="0">
                <a:solidFill>
                  <a:srgbClr val="FFFFFF"/>
                </a:solidFill>
              </a:rPr>
              <a:t>Recommendations </a:t>
            </a:r>
            <a:r>
              <a:rPr lang="en-US" sz="3200" dirty="0" smtClean="0">
                <a:solidFill>
                  <a:srgbClr val="FFFFFF"/>
                </a:solidFill>
              </a:rPr>
              <a:t>2017 </a:t>
            </a:r>
            <a:r>
              <a:rPr lang="en-US" sz="3200" dirty="0" err="1">
                <a:solidFill>
                  <a:srgbClr val="FFFFFF"/>
                </a:solidFill>
              </a:rPr>
              <a:t>EcoFAB</a:t>
            </a:r>
            <a:r>
              <a:rPr lang="en-US" sz="3200" dirty="0">
                <a:solidFill>
                  <a:srgbClr val="FFFFFF"/>
                </a:solidFill>
              </a:rPr>
              <a:t> Summit Report</a:t>
            </a:r>
          </a:p>
        </p:txBody>
      </p:sp>
      <p:sp>
        <p:nvSpPr>
          <p:cNvPr id="10" name="TextBox 9"/>
          <p:cNvSpPr txBox="1"/>
          <p:nvPr/>
        </p:nvSpPr>
        <p:spPr>
          <a:xfrm>
            <a:off x="288625" y="1143308"/>
            <a:ext cx="8405327" cy="4555093"/>
          </a:xfrm>
          <a:prstGeom prst="rect">
            <a:avLst/>
          </a:prstGeom>
          <a:noFill/>
        </p:spPr>
        <p:txBody>
          <a:bodyPr wrap="square" rtlCol="0">
            <a:spAutoFit/>
          </a:bodyPr>
          <a:lstStyle/>
          <a:p>
            <a:pPr>
              <a:spcAft>
                <a:spcPts val="1200"/>
              </a:spcAft>
            </a:pPr>
            <a:r>
              <a:rPr lang="en-US" sz="2400" b="1" u="sng" dirty="0"/>
              <a:t>Next steps</a:t>
            </a:r>
          </a:p>
          <a:p>
            <a:pPr>
              <a:spcAft>
                <a:spcPts val="600"/>
              </a:spcAft>
            </a:pPr>
            <a:r>
              <a:rPr lang="en-US" sz="2400" dirty="0" smtClean="0"/>
              <a:t>• </a:t>
            </a:r>
            <a:r>
              <a:rPr lang="en-US" sz="2400" dirty="0"/>
              <a:t>Form steering committee and working groups</a:t>
            </a:r>
          </a:p>
          <a:p>
            <a:pPr>
              <a:spcAft>
                <a:spcPts val="600"/>
              </a:spcAft>
            </a:pPr>
            <a:r>
              <a:rPr lang="en-US" sz="2400" dirty="0"/>
              <a:t>• Perform the first ring-trial for prototype </a:t>
            </a:r>
            <a:r>
              <a:rPr lang="en-US" sz="2400" dirty="0" err="1" smtClean="0"/>
              <a:t>EcoFAB</a:t>
            </a:r>
            <a:r>
              <a:rPr lang="en-US" sz="2400" dirty="0" smtClean="0"/>
              <a:t> </a:t>
            </a:r>
            <a:r>
              <a:rPr lang="en-US" sz="2400" dirty="0"/>
              <a:t>design</a:t>
            </a:r>
          </a:p>
          <a:p>
            <a:pPr>
              <a:spcAft>
                <a:spcPts val="600"/>
              </a:spcAft>
            </a:pPr>
            <a:r>
              <a:rPr lang="en-US" sz="2400" dirty="0"/>
              <a:t>• Engage the scientific community through a listening</a:t>
            </a:r>
          </a:p>
          <a:p>
            <a:pPr>
              <a:spcAft>
                <a:spcPts val="600"/>
              </a:spcAft>
            </a:pPr>
            <a:r>
              <a:rPr lang="en-US" sz="2400" dirty="0" smtClean="0"/>
              <a:t>   tour </a:t>
            </a:r>
            <a:r>
              <a:rPr lang="en-US" sz="2400" dirty="0"/>
              <a:t>and workshops</a:t>
            </a:r>
          </a:p>
          <a:p>
            <a:pPr>
              <a:spcAft>
                <a:spcPts val="600"/>
              </a:spcAft>
            </a:pPr>
            <a:r>
              <a:rPr lang="en-US" sz="2400" dirty="0"/>
              <a:t>• Present </a:t>
            </a:r>
            <a:r>
              <a:rPr lang="en-US" sz="2400" dirty="0" err="1"/>
              <a:t>EcoFAB</a:t>
            </a:r>
            <a:r>
              <a:rPr lang="en-US" sz="2400" dirty="0"/>
              <a:t> concept to stakeholders for further</a:t>
            </a:r>
          </a:p>
          <a:p>
            <a:pPr>
              <a:spcAft>
                <a:spcPts val="600"/>
              </a:spcAft>
            </a:pPr>
            <a:r>
              <a:rPr lang="en-US" sz="2400" dirty="0" smtClean="0"/>
              <a:t>    discussion</a:t>
            </a:r>
            <a:endParaRPr lang="en-US" sz="2400" dirty="0"/>
          </a:p>
          <a:p>
            <a:pPr marL="920750" indent="-342900">
              <a:spcAft>
                <a:spcPts val="600"/>
              </a:spcAft>
              <a:buFont typeface="Wingdings" charset="2"/>
              <a:buChar char="ü"/>
            </a:pPr>
            <a:r>
              <a:rPr lang="en-US" sz="2400" dirty="0" err="1"/>
              <a:t>EcoFAB</a:t>
            </a:r>
            <a:r>
              <a:rPr lang="en-US" sz="2400" dirty="0"/>
              <a:t> session at 2018 AAAS annual meeting</a:t>
            </a:r>
          </a:p>
          <a:p>
            <a:pPr marL="577850">
              <a:spcAft>
                <a:spcPts val="600"/>
              </a:spcAft>
            </a:pPr>
            <a:r>
              <a:rPr lang="en-US" sz="2400" dirty="0" smtClean="0"/>
              <a:t>     Genome </a:t>
            </a:r>
            <a:r>
              <a:rPr lang="en-US" sz="2400" dirty="0"/>
              <a:t>Standards Consortium</a:t>
            </a:r>
          </a:p>
          <a:p>
            <a:pPr marL="577850">
              <a:spcAft>
                <a:spcPts val="600"/>
              </a:spcAft>
            </a:pPr>
            <a:r>
              <a:rPr lang="en-US" sz="2400" dirty="0" smtClean="0"/>
              <a:t>     </a:t>
            </a:r>
            <a:r>
              <a:rPr lang="en-US" sz="2400" dirty="0" err="1" smtClean="0"/>
              <a:t>Microbiome</a:t>
            </a:r>
            <a:r>
              <a:rPr lang="en-US" sz="2400" dirty="0" smtClean="0"/>
              <a:t> </a:t>
            </a:r>
            <a:r>
              <a:rPr lang="en-US" sz="2400" dirty="0"/>
              <a:t>Interagency Working </a:t>
            </a:r>
            <a:r>
              <a:rPr lang="en-US" sz="2400" dirty="0" smtClean="0"/>
              <a:t>Group</a:t>
            </a:r>
            <a:endParaRPr lang="en-US" sz="24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70777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086C66-18FB-4822-A9E8-DC0B5EDB14ED}"/>
              </a:ext>
            </a:extLst>
          </p:cNvPr>
          <p:cNvSpPr>
            <a:spLocks noGrp="1"/>
          </p:cNvSpPr>
          <p:nvPr>
            <p:ph type="title"/>
          </p:nvPr>
        </p:nvSpPr>
        <p:spPr>
          <a:xfrm>
            <a:off x="66971" y="0"/>
            <a:ext cx="9074164" cy="994172"/>
          </a:xfrm>
        </p:spPr>
        <p:txBody>
          <a:bodyPr/>
          <a:lstStyle/>
          <a:p>
            <a:pPr algn="ctr"/>
            <a:r>
              <a:rPr lang="en-US" sz="3200" dirty="0">
                <a:solidFill>
                  <a:srgbClr val="FFFFFF"/>
                </a:solidFill>
              </a:rPr>
              <a:t>Recommendations </a:t>
            </a:r>
            <a:r>
              <a:rPr lang="en-US" sz="3200" dirty="0" smtClean="0">
                <a:solidFill>
                  <a:srgbClr val="FFFFFF"/>
                </a:solidFill>
              </a:rPr>
              <a:t>2017 </a:t>
            </a:r>
            <a:r>
              <a:rPr lang="en-US" sz="3200" dirty="0" err="1">
                <a:solidFill>
                  <a:srgbClr val="FFFFFF"/>
                </a:solidFill>
              </a:rPr>
              <a:t>EcoFAB</a:t>
            </a:r>
            <a:r>
              <a:rPr lang="en-US" sz="3200" dirty="0">
                <a:solidFill>
                  <a:srgbClr val="FFFFFF"/>
                </a:solidFill>
              </a:rPr>
              <a:t> Summit Report</a:t>
            </a:r>
          </a:p>
        </p:txBody>
      </p:sp>
      <p:sp>
        <p:nvSpPr>
          <p:cNvPr id="10" name="TextBox 9"/>
          <p:cNvSpPr txBox="1"/>
          <p:nvPr/>
        </p:nvSpPr>
        <p:spPr>
          <a:xfrm>
            <a:off x="288625" y="1143308"/>
            <a:ext cx="8405327" cy="4555093"/>
          </a:xfrm>
          <a:prstGeom prst="rect">
            <a:avLst/>
          </a:prstGeom>
          <a:noFill/>
        </p:spPr>
        <p:txBody>
          <a:bodyPr wrap="square" rtlCol="0">
            <a:spAutoFit/>
          </a:bodyPr>
          <a:lstStyle/>
          <a:p>
            <a:pPr>
              <a:spcAft>
                <a:spcPts val="1200"/>
              </a:spcAft>
            </a:pPr>
            <a:r>
              <a:rPr lang="en-US" sz="2400" b="1" u="sng" dirty="0"/>
              <a:t>Next steps</a:t>
            </a:r>
          </a:p>
          <a:p>
            <a:pPr>
              <a:spcAft>
                <a:spcPts val="600"/>
              </a:spcAft>
            </a:pPr>
            <a:r>
              <a:rPr lang="en-US" sz="2400" dirty="0" smtClean="0"/>
              <a:t>• </a:t>
            </a:r>
            <a:r>
              <a:rPr lang="en-US" sz="2400" dirty="0"/>
              <a:t>Form steering committee and working groups</a:t>
            </a:r>
          </a:p>
          <a:p>
            <a:pPr>
              <a:spcAft>
                <a:spcPts val="600"/>
              </a:spcAft>
            </a:pPr>
            <a:r>
              <a:rPr lang="en-US" sz="2400" dirty="0"/>
              <a:t>• Perform the first ring-trial for prototype </a:t>
            </a:r>
            <a:r>
              <a:rPr lang="en-US" sz="2400" dirty="0" err="1" smtClean="0"/>
              <a:t>EcoFAB</a:t>
            </a:r>
            <a:r>
              <a:rPr lang="en-US" sz="2400" dirty="0" smtClean="0"/>
              <a:t> </a:t>
            </a:r>
            <a:r>
              <a:rPr lang="en-US" sz="2400" dirty="0"/>
              <a:t>design</a:t>
            </a:r>
          </a:p>
          <a:p>
            <a:pPr>
              <a:spcAft>
                <a:spcPts val="600"/>
              </a:spcAft>
            </a:pPr>
            <a:r>
              <a:rPr lang="en-US" sz="2400" dirty="0"/>
              <a:t>• Engage the scientific community through a listening</a:t>
            </a:r>
          </a:p>
          <a:p>
            <a:pPr>
              <a:spcAft>
                <a:spcPts val="600"/>
              </a:spcAft>
            </a:pPr>
            <a:r>
              <a:rPr lang="en-US" sz="2400" dirty="0" smtClean="0"/>
              <a:t>   tour </a:t>
            </a:r>
            <a:r>
              <a:rPr lang="en-US" sz="2400" dirty="0"/>
              <a:t>and workshops</a:t>
            </a:r>
          </a:p>
          <a:p>
            <a:pPr>
              <a:spcAft>
                <a:spcPts val="600"/>
              </a:spcAft>
            </a:pPr>
            <a:r>
              <a:rPr lang="en-US" sz="2400" dirty="0"/>
              <a:t>• Present </a:t>
            </a:r>
            <a:r>
              <a:rPr lang="en-US" sz="2400" dirty="0" err="1"/>
              <a:t>EcoFAB</a:t>
            </a:r>
            <a:r>
              <a:rPr lang="en-US" sz="2400" dirty="0"/>
              <a:t> concept to stakeholders for further</a:t>
            </a:r>
          </a:p>
          <a:p>
            <a:pPr>
              <a:spcAft>
                <a:spcPts val="600"/>
              </a:spcAft>
            </a:pPr>
            <a:r>
              <a:rPr lang="en-US" sz="2400" dirty="0" smtClean="0"/>
              <a:t>    discussion</a:t>
            </a:r>
            <a:endParaRPr lang="en-US" sz="2400" dirty="0"/>
          </a:p>
          <a:p>
            <a:pPr marL="920750" indent="-342900">
              <a:spcAft>
                <a:spcPts val="600"/>
              </a:spcAft>
              <a:buFont typeface="Wingdings" charset="2"/>
              <a:buChar char="ü"/>
            </a:pPr>
            <a:r>
              <a:rPr lang="en-US" sz="2400" dirty="0" err="1"/>
              <a:t>EcoFAB</a:t>
            </a:r>
            <a:r>
              <a:rPr lang="en-US" sz="2400" dirty="0"/>
              <a:t> session at 2018 AAAS annual meeting</a:t>
            </a:r>
          </a:p>
          <a:p>
            <a:pPr marL="920750" indent="-342900">
              <a:spcAft>
                <a:spcPts val="600"/>
              </a:spcAft>
              <a:buFont typeface="Wingdings" charset="2"/>
              <a:buChar char="ü"/>
            </a:pPr>
            <a:r>
              <a:rPr lang="en-US" sz="2400" dirty="0" smtClean="0"/>
              <a:t>Genome </a:t>
            </a:r>
            <a:r>
              <a:rPr lang="en-US" sz="2400" dirty="0"/>
              <a:t>Standards Consortium</a:t>
            </a:r>
          </a:p>
          <a:p>
            <a:pPr marL="577850">
              <a:spcAft>
                <a:spcPts val="600"/>
              </a:spcAft>
            </a:pPr>
            <a:r>
              <a:rPr lang="en-US" sz="2400" dirty="0" smtClean="0"/>
              <a:t>     </a:t>
            </a:r>
            <a:r>
              <a:rPr lang="en-US" sz="2400" dirty="0" err="1" smtClean="0"/>
              <a:t>Microbiome</a:t>
            </a:r>
            <a:r>
              <a:rPr lang="en-US" sz="2400" dirty="0" smtClean="0"/>
              <a:t> </a:t>
            </a:r>
            <a:r>
              <a:rPr lang="en-US" sz="2400" dirty="0"/>
              <a:t>Interagency Working </a:t>
            </a:r>
            <a:r>
              <a:rPr lang="en-US" sz="2400" dirty="0" smtClean="0"/>
              <a:t>Group</a:t>
            </a:r>
            <a:endParaRPr lang="en-US" sz="24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733209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rPr>
              <a:t>Ecosystem Variability</a:t>
            </a:r>
            <a:endParaRPr lang="en-US" sz="3200" dirty="0" smtClean="0">
              <a:solidFill>
                <a:schemeClr val="bg1"/>
              </a:solidFill>
              <a:latin typeface="+mj-lt"/>
            </a:endParaRPr>
          </a:p>
        </p:txBody>
      </p:sp>
      <p:grpSp>
        <p:nvGrpSpPr>
          <p:cNvPr id="11" name="Group 10"/>
          <p:cNvGrpSpPr/>
          <p:nvPr/>
        </p:nvGrpSpPr>
        <p:grpSpPr>
          <a:xfrm>
            <a:off x="4074668" y="1153694"/>
            <a:ext cx="2394927" cy="1284956"/>
            <a:chOff x="4074668" y="1153694"/>
            <a:chExt cx="2394927" cy="1284956"/>
          </a:xfrm>
        </p:grpSpPr>
        <p:pic>
          <p:nvPicPr>
            <p:cNvPr id="8" name="Picture 7" descr="download.png"/>
            <p:cNvPicPr>
              <a:picLocks noChangeAspect="1"/>
            </p:cNvPicPr>
            <p:nvPr/>
          </p:nvPicPr>
          <p:blipFill>
            <a:blip r:embed="rId2">
              <a:lum bright="70000" contrast="-70000"/>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98798" y="1153694"/>
              <a:ext cx="1070797" cy="1284956"/>
            </a:xfrm>
            <a:prstGeom prst="rect">
              <a:avLst/>
            </a:prstGeom>
          </p:spPr>
        </p:pic>
        <p:sp>
          <p:nvSpPr>
            <p:cNvPr id="9" name="Curved Left Arrow 8"/>
            <p:cNvSpPr/>
            <p:nvPr/>
          </p:nvSpPr>
          <p:spPr>
            <a:xfrm>
              <a:off x="4664015" y="1529957"/>
              <a:ext cx="460783" cy="820813"/>
            </a:xfrm>
            <a:prstGeom prst="curvedLef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Left Arrow 12"/>
            <p:cNvSpPr/>
            <p:nvPr/>
          </p:nvSpPr>
          <p:spPr>
            <a:xfrm rot="10800000">
              <a:off x="4074668" y="1492696"/>
              <a:ext cx="460783" cy="820813"/>
            </a:xfrm>
            <a:prstGeom prst="curvedLef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2" name="Group 11"/>
          <p:cNvGrpSpPr/>
          <p:nvPr/>
        </p:nvGrpSpPr>
        <p:grpSpPr>
          <a:xfrm>
            <a:off x="3995998" y="1092227"/>
            <a:ext cx="4656930" cy="3087194"/>
            <a:chOff x="3995998" y="1092227"/>
            <a:chExt cx="4656930" cy="3087194"/>
          </a:xfrm>
        </p:grpSpPr>
        <p:pic>
          <p:nvPicPr>
            <p:cNvPr id="17" name="Picture 16" descr="download.jpg"/>
            <p:cNvPicPr>
              <a:picLocks noChangeAspect="1"/>
            </p:cNvPicPr>
            <p:nvPr/>
          </p:nvPicPr>
          <p:blipFill rotWithShape="1">
            <a:blip r:embed="rId3">
              <a:grayscl/>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20319"/>
            <a:stretch/>
          </p:blipFill>
          <p:spPr>
            <a:xfrm>
              <a:off x="3995998" y="1092227"/>
              <a:ext cx="3606800" cy="1791150"/>
            </a:xfrm>
            <a:prstGeom prst="rect">
              <a:avLst/>
            </a:prstGeom>
          </p:spPr>
        </p:pic>
        <p:pic>
          <p:nvPicPr>
            <p:cNvPr id="18" name="Picture 17" descr="download.jp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20319"/>
            <a:stretch/>
          </p:blipFill>
          <p:spPr>
            <a:xfrm>
              <a:off x="4305739" y="1492696"/>
              <a:ext cx="3606800" cy="1791150"/>
            </a:xfrm>
            <a:prstGeom prst="rect">
              <a:avLst/>
            </a:prstGeom>
          </p:spPr>
        </p:pic>
        <p:pic>
          <p:nvPicPr>
            <p:cNvPr id="19" name="Picture 18" descr="download.jpg"/>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20319"/>
            <a:stretch/>
          </p:blipFill>
          <p:spPr>
            <a:xfrm>
              <a:off x="4585345" y="1804527"/>
              <a:ext cx="3606800" cy="1791150"/>
            </a:xfrm>
            <a:prstGeom prst="rect">
              <a:avLst/>
            </a:prstGeom>
          </p:spPr>
        </p:pic>
        <p:pic>
          <p:nvPicPr>
            <p:cNvPr id="20" name="Picture 19" descr="download.jpg"/>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20319"/>
            <a:stretch/>
          </p:blipFill>
          <p:spPr>
            <a:xfrm>
              <a:off x="4812833" y="2079172"/>
              <a:ext cx="3606800" cy="1791150"/>
            </a:xfrm>
            <a:prstGeom prst="rect">
              <a:avLst/>
            </a:prstGeom>
          </p:spPr>
        </p:pic>
        <p:pic>
          <p:nvPicPr>
            <p:cNvPr id="21" name="Picture 20" descr="download.jpg"/>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20319"/>
            <a:stretch/>
          </p:blipFill>
          <p:spPr>
            <a:xfrm>
              <a:off x="5046128" y="2388271"/>
              <a:ext cx="3606800" cy="1791150"/>
            </a:xfrm>
            <a:prstGeom prst="rect">
              <a:avLst/>
            </a:prstGeom>
          </p:spPr>
        </p:pic>
      </p:grpSp>
      <p:grpSp>
        <p:nvGrpSpPr>
          <p:cNvPr id="15" name="Group 14"/>
          <p:cNvGrpSpPr/>
          <p:nvPr/>
        </p:nvGrpSpPr>
        <p:grpSpPr>
          <a:xfrm>
            <a:off x="197354" y="1092227"/>
            <a:ext cx="3606800" cy="5679621"/>
            <a:chOff x="197354" y="1092227"/>
            <a:chExt cx="3606800" cy="5679621"/>
          </a:xfrm>
        </p:grpSpPr>
        <p:pic>
          <p:nvPicPr>
            <p:cNvPr id="7" name="Picture 6" descr="organic-soil-for-growing-cannabis.jpg"/>
            <p:cNvPicPr>
              <a:picLocks noChangeAspect="1"/>
            </p:cNvPicPr>
            <p:nvPr/>
          </p:nvPicPr>
          <p:blipFill rotWithShape="1">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21574"/>
            <a:stretch/>
          </p:blipFill>
          <p:spPr>
            <a:xfrm>
              <a:off x="197354" y="1092227"/>
              <a:ext cx="3606800" cy="1768476"/>
            </a:xfrm>
            <a:prstGeom prst="rect">
              <a:avLst/>
            </a:prstGeom>
          </p:spPr>
        </p:pic>
        <p:pic>
          <p:nvPicPr>
            <p:cNvPr id="10" name="Picture 9" descr="ocnpra_825574_530x530.jpg"/>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50340"/>
            <a:stretch/>
          </p:blipFill>
          <p:spPr>
            <a:xfrm>
              <a:off x="197354" y="4980698"/>
              <a:ext cx="3606800" cy="1791150"/>
            </a:xfrm>
            <a:prstGeom prst="rect">
              <a:avLst/>
            </a:prstGeom>
          </p:spPr>
        </p:pic>
        <p:pic>
          <p:nvPicPr>
            <p:cNvPr id="14" name="Picture 13" descr="Freshwater-streams-and-rivers-are-being-polluted-with-salt-850x500.jpg"/>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15578"/>
            <a:stretch/>
          </p:blipFill>
          <p:spPr>
            <a:xfrm>
              <a:off x="197354" y="3025126"/>
              <a:ext cx="3606800" cy="1791150"/>
            </a:xfrm>
            <a:prstGeom prst="rect">
              <a:avLst/>
            </a:prstGeom>
          </p:spPr>
        </p:pic>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5017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086C66-18FB-4822-A9E8-DC0B5EDB14ED}"/>
              </a:ext>
            </a:extLst>
          </p:cNvPr>
          <p:cNvSpPr>
            <a:spLocks noGrp="1"/>
          </p:cNvSpPr>
          <p:nvPr>
            <p:ph type="title"/>
          </p:nvPr>
        </p:nvSpPr>
        <p:spPr>
          <a:xfrm>
            <a:off x="66971" y="0"/>
            <a:ext cx="9074164" cy="994172"/>
          </a:xfrm>
        </p:spPr>
        <p:txBody>
          <a:bodyPr/>
          <a:lstStyle/>
          <a:p>
            <a:pPr algn="ctr"/>
            <a:r>
              <a:rPr lang="en-US" sz="3200" dirty="0" smtClean="0">
                <a:solidFill>
                  <a:srgbClr val="FFFFFF"/>
                </a:solidFill>
              </a:rPr>
              <a:t>Input from GSC</a:t>
            </a:r>
            <a:endParaRPr lang="en-US" sz="3200" dirty="0">
              <a:solidFill>
                <a:srgbClr val="FFFFFF"/>
              </a:solidFill>
            </a:endParaRPr>
          </a:p>
        </p:txBody>
      </p:sp>
      <p:sp>
        <p:nvSpPr>
          <p:cNvPr id="4" name="TextBox 3"/>
          <p:cNvSpPr txBox="1"/>
          <p:nvPr/>
        </p:nvSpPr>
        <p:spPr>
          <a:xfrm>
            <a:off x="288625" y="1143308"/>
            <a:ext cx="8405327" cy="3585597"/>
          </a:xfrm>
          <a:prstGeom prst="rect">
            <a:avLst/>
          </a:prstGeom>
          <a:noFill/>
        </p:spPr>
        <p:txBody>
          <a:bodyPr wrap="square" rtlCol="0">
            <a:spAutoFit/>
          </a:bodyPr>
          <a:lstStyle/>
          <a:p>
            <a:pPr>
              <a:spcAft>
                <a:spcPts val="600"/>
              </a:spcAft>
            </a:pPr>
            <a:endParaRPr lang="en-US" sz="2400" dirty="0" smtClean="0"/>
          </a:p>
          <a:p>
            <a:pPr marL="342900" indent="-342900">
              <a:spcAft>
                <a:spcPts val="600"/>
              </a:spcAft>
              <a:buFont typeface="Arial"/>
              <a:buChar char="•"/>
            </a:pPr>
            <a:r>
              <a:rPr lang="en-US" sz="2400" dirty="0" smtClean="0"/>
              <a:t>What process to use when establishing protocols/standards?</a:t>
            </a:r>
          </a:p>
          <a:p>
            <a:pPr marL="342900" indent="-342900">
              <a:spcAft>
                <a:spcPts val="600"/>
              </a:spcAft>
              <a:buFont typeface="Arial"/>
              <a:buChar char="•"/>
            </a:pPr>
            <a:endParaRPr lang="en-US" sz="2400" dirty="0"/>
          </a:p>
          <a:p>
            <a:pPr marL="342900" indent="-342900">
              <a:spcAft>
                <a:spcPts val="600"/>
              </a:spcAft>
              <a:buFont typeface="Arial"/>
              <a:buChar char="•"/>
            </a:pPr>
            <a:r>
              <a:rPr lang="en-US" sz="2400" dirty="0" smtClean="0"/>
              <a:t>Opportunities to work with GSC to develop such standards?</a:t>
            </a:r>
          </a:p>
          <a:p>
            <a:pPr marL="342900" indent="-342900">
              <a:spcAft>
                <a:spcPts val="600"/>
              </a:spcAft>
              <a:buFont typeface="Arial"/>
              <a:buChar char="•"/>
            </a:pPr>
            <a:endParaRPr lang="en-US" sz="2400" dirty="0"/>
          </a:p>
          <a:p>
            <a:pPr marL="342900" indent="-342900">
              <a:spcAft>
                <a:spcPts val="600"/>
              </a:spcAft>
              <a:buFont typeface="Arial"/>
              <a:buChar char="•"/>
            </a:pPr>
            <a:r>
              <a:rPr lang="en-US" sz="2400" dirty="0" smtClean="0"/>
              <a:t>How to publicize, disseminate, and “enforce” standards?</a:t>
            </a:r>
          </a:p>
          <a:p>
            <a:pPr marL="342900" indent="-342900">
              <a:spcAft>
                <a:spcPts val="600"/>
              </a:spcAft>
              <a:buFont typeface="Arial"/>
              <a:buChar char="•"/>
            </a:pPr>
            <a:endParaRPr lang="en-US" sz="2400" dirty="0"/>
          </a:p>
          <a:p>
            <a:pPr marL="342900" indent="-342900">
              <a:spcAft>
                <a:spcPts val="600"/>
              </a:spcAft>
              <a:buFont typeface="Arial"/>
              <a:buChar char="•"/>
            </a:pPr>
            <a:r>
              <a:rPr lang="en-US" sz="2400" dirty="0" smtClean="0"/>
              <a:t> Lessons learned from the dawn of the genomics age?</a:t>
            </a:r>
            <a:endParaRPr lang="en-US" sz="24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487698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7264065-3EAC-48F5-A355-1BB8819B9F24}"/>
              </a:ext>
            </a:extLst>
          </p:cNvPr>
          <p:cNvPicPr/>
          <p:nvPr/>
        </p:nvPicPr>
        <p:blipFill rotWithShape="1">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5385" t="4733" r="14880" b="4351"/>
          <a:stretch/>
        </p:blipFill>
        <p:spPr bwMode="auto">
          <a:xfrm>
            <a:off x="1642970" y="969182"/>
            <a:ext cx="5953058" cy="5534665"/>
          </a:xfrm>
          <a:prstGeom prst="rect">
            <a:avLst/>
          </a:prstGeom>
          <a:ln>
            <a:noFill/>
          </a:ln>
          <a:extLst>
            <a:ext uri="{53640926-AAD7-44d8-BBD7-CCE9431645EC}">
              <a14:shadowObscured xmlns:a14="http://schemas.microsoft.com/office/drawing/2010/main" xmlns:p="http://schemas.openxmlformats.org/presentationml/2006/main" xmlns:r="http://schemas.openxmlformats.org/officeDocument/2006/relationships" xmlns:a="http://schemas.openxmlformats.org/drawingml/2006/main" xmlns=""/>
            </a:ext>
          </a:extLst>
        </p:spPr>
      </p:pic>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474F3BA-876F-4250-8AD0-9B98FC685912}"/>
              </a:ext>
            </a:extLst>
          </p:cNvPr>
          <p:cNvSpPr>
            <a:spLocks noGrp="1"/>
          </p:cNvSpPr>
          <p:nvPr>
            <p:ph type="title"/>
          </p:nvPr>
        </p:nvSpPr>
        <p:spPr>
          <a:xfrm>
            <a:off x="127000" y="-62164"/>
            <a:ext cx="8399492" cy="1143000"/>
          </a:xfrm>
        </p:spPr>
        <p:txBody>
          <a:bodyPr/>
          <a:lstStyle/>
          <a:p>
            <a:r>
              <a:rPr lang="en-US" sz="2800" dirty="0">
                <a:latin typeface="Arial" panose="020B0604020202020204" pitchFamily="34" charset="0"/>
                <a:cs typeface="Arial" panose="020B0604020202020204" pitchFamily="34" charset="0"/>
              </a:rPr>
              <a:t>Long-term vision for </a:t>
            </a:r>
            <a:r>
              <a:rPr lang="en-US" sz="2800" dirty="0" err="1">
                <a:latin typeface="Arial" panose="020B0604020202020204" pitchFamily="34" charset="0"/>
                <a:cs typeface="Arial" panose="020B0604020202020204" pitchFamily="34" charset="0"/>
              </a:rPr>
              <a:t>EcoFAB</a:t>
            </a:r>
            <a:r>
              <a:rPr lang="en-US" sz="2800" dirty="0">
                <a:latin typeface="Arial" panose="020B0604020202020204" pitchFamily="34" charset="0"/>
                <a:cs typeface="Arial" panose="020B0604020202020204" pitchFamily="34" charset="0"/>
              </a:rPr>
              <a:t> integration with field studies and modeling efforts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88656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76251" y="48304"/>
            <a:ext cx="8870954" cy="584776"/>
          </a:xfrm>
          <a:prstGeom prst="rect">
            <a:avLst/>
          </a:prstGeom>
          <a:noFill/>
        </p:spPr>
        <p:txBody>
          <a:bodyPr wrap="square" rtlCol="0">
            <a:spAutoFit/>
          </a:bodyPr>
          <a:lstStyle/>
          <a:p>
            <a:pPr algn="ctr" defTabSz="457200"/>
            <a:r>
              <a:rPr lang="en-US" sz="3200" dirty="0" smtClean="0">
                <a:solidFill>
                  <a:srgbClr val="FFFFFF"/>
                </a:solidFill>
                <a:latin typeface="Arial" panose="020B0604020202020204" pitchFamily="34" charset="0"/>
                <a:cs typeface="Arial" panose="020B0604020202020204" pitchFamily="34" charset="0"/>
              </a:rPr>
              <a:t>Acknowledgement</a:t>
            </a:r>
            <a:endParaRPr lang="en-US" sz="3200" dirty="0">
              <a:solidFill>
                <a:srgbClr val="FFFFFF"/>
              </a:solidFill>
              <a:latin typeface="Arial" panose="020B0604020202020204" pitchFamily="34" charset="0"/>
              <a:cs typeface="Arial" panose="020B0604020202020204" pitchFamily="34" charset="0"/>
            </a:endParaRPr>
          </a:p>
        </p:txBody>
      </p:sp>
      <p:sp>
        <p:nvSpPr>
          <p:cNvPr id="3" name="TextBox 2"/>
          <p:cNvSpPr txBox="1"/>
          <p:nvPr/>
        </p:nvSpPr>
        <p:spPr>
          <a:xfrm>
            <a:off x="1269903" y="1563161"/>
            <a:ext cx="2458275" cy="461665"/>
          </a:xfrm>
          <a:prstGeom prst="rect">
            <a:avLst/>
          </a:prstGeom>
          <a:noFill/>
        </p:spPr>
        <p:txBody>
          <a:bodyPr wrap="none" rtlCol="0">
            <a:spAutoFit/>
          </a:bodyPr>
          <a:lstStyle/>
          <a:p>
            <a:r>
              <a:rPr lang="en-US" sz="2400" b="1" dirty="0" smtClean="0"/>
              <a:t>Community Effort</a:t>
            </a:r>
          </a:p>
        </p:txBody>
      </p:sp>
      <p:sp>
        <p:nvSpPr>
          <p:cNvPr id="4" name="TextBox 3"/>
          <p:cNvSpPr txBox="1"/>
          <p:nvPr/>
        </p:nvSpPr>
        <p:spPr>
          <a:xfrm>
            <a:off x="1269903" y="2561524"/>
            <a:ext cx="3498374" cy="3046988"/>
          </a:xfrm>
          <a:prstGeom prst="rect">
            <a:avLst/>
          </a:prstGeom>
          <a:noFill/>
        </p:spPr>
        <p:txBody>
          <a:bodyPr wrap="none" rtlCol="0">
            <a:spAutoFit/>
          </a:bodyPr>
          <a:lstStyle/>
          <a:p>
            <a:r>
              <a:rPr lang="en-US" sz="2400" dirty="0" smtClean="0"/>
              <a:t>Trent </a:t>
            </a:r>
            <a:r>
              <a:rPr lang="en-US" sz="2400" dirty="0" err="1" smtClean="0"/>
              <a:t>Northen</a:t>
            </a:r>
            <a:r>
              <a:rPr lang="en-US" sz="2400" dirty="0" smtClean="0"/>
              <a:t> (LBNL)</a:t>
            </a:r>
          </a:p>
          <a:p>
            <a:endParaRPr lang="en-US" sz="2400" dirty="0" smtClean="0"/>
          </a:p>
          <a:p>
            <a:r>
              <a:rPr lang="en-US" sz="2400" dirty="0" smtClean="0"/>
              <a:t>Chris Henry (ANL)</a:t>
            </a:r>
          </a:p>
          <a:p>
            <a:r>
              <a:rPr lang="en-US" sz="2400" dirty="0" smtClean="0"/>
              <a:t>Kirsten </a:t>
            </a:r>
            <a:r>
              <a:rPr lang="en-US" sz="2400" dirty="0" err="1" smtClean="0"/>
              <a:t>Hofmockel</a:t>
            </a:r>
            <a:r>
              <a:rPr lang="en-US" sz="2400" dirty="0" smtClean="0"/>
              <a:t> (PNNL)</a:t>
            </a:r>
          </a:p>
          <a:p>
            <a:r>
              <a:rPr lang="en-US" sz="2400" dirty="0" smtClean="0"/>
              <a:t>Carline </a:t>
            </a:r>
            <a:r>
              <a:rPr lang="en-US" sz="2400" dirty="0" err="1" smtClean="0"/>
              <a:t>Masiello</a:t>
            </a:r>
            <a:r>
              <a:rPr lang="en-US" sz="2400" dirty="0" smtClean="0"/>
              <a:t> (Rice)</a:t>
            </a:r>
          </a:p>
          <a:p>
            <a:r>
              <a:rPr lang="en-US" sz="2400" dirty="0" smtClean="0"/>
              <a:t>Dianne Newman (</a:t>
            </a:r>
            <a:r>
              <a:rPr lang="en-US" sz="2400" dirty="0" err="1" smtClean="0"/>
              <a:t>CalTech</a:t>
            </a:r>
            <a:r>
              <a:rPr lang="en-US" sz="2400" dirty="0" smtClean="0"/>
              <a:t>)</a:t>
            </a:r>
          </a:p>
          <a:p>
            <a:r>
              <a:rPr lang="en-US" sz="2400" dirty="0" smtClean="0"/>
              <a:t>James </a:t>
            </a:r>
            <a:r>
              <a:rPr lang="en-US" sz="2400" dirty="0" err="1" smtClean="0"/>
              <a:t>Tiedje</a:t>
            </a:r>
            <a:r>
              <a:rPr lang="en-US" sz="2400" dirty="0" smtClean="0"/>
              <a:t> (MSU)</a:t>
            </a:r>
          </a:p>
          <a:p>
            <a:r>
              <a:rPr lang="en-US" sz="2400" dirty="0" smtClean="0"/>
              <a:t>John Vogel (LBNL)</a:t>
            </a:r>
          </a:p>
        </p:txBody>
      </p:sp>
      <p:pic>
        <p:nvPicPr>
          <p:cNvPr id="5" name="Pictur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7596DDE-B035-485B-A71A-1CB94952EE76}"/>
              </a:ext>
            </a:extLst>
          </p:cNvPr>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559509" y="1105849"/>
            <a:ext cx="3235325" cy="145891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62CD69D-BD82-460F-A970-048625E27437}"/>
              </a:ext>
            </a:extLst>
          </p:cNvPr>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559508" y="2626704"/>
            <a:ext cx="3235325" cy="242649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0908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3" descr="UCSDAerialView.jp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838200" y="1295400"/>
            <a:ext cx="7385050" cy="447992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6" name="Rectangle 9"/>
          <p:cNvSpPr>
            <a:spLocks noChangeArrowheads="1"/>
          </p:cNvSpPr>
          <p:nvPr/>
        </p:nvSpPr>
        <p:spPr bwMode="auto">
          <a:xfrm>
            <a:off x="0" y="2"/>
            <a:ext cx="9144000" cy="868363"/>
          </a:xfrm>
          <a:prstGeom prst="rect">
            <a:avLst/>
          </a:prstGeom>
          <a:solidFill>
            <a:srgbClr val="1B5275"/>
          </a:solidFill>
          <a:ln w="9525">
            <a:noFill/>
            <a:round/>
            <a:headEnd/>
            <a:tailEnd/>
          </a:ln>
        </p:spPr>
        <p:txBody>
          <a:bodyPr wrap="none" anchor="ctr">
            <a:prstTxWarp prst="textNoShape">
              <a:avLst/>
            </a:prstTxWarp>
          </a:bodyPr>
          <a:lstStyle/>
          <a:p>
            <a:pPr eaLnBrk="1" hangingPunct="1"/>
            <a:endParaRPr lang="en-US">
              <a:solidFill>
                <a:schemeClr val="bg1"/>
              </a:solidFill>
            </a:endParaRPr>
          </a:p>
        </p:txBody>
      </p:sp>
      <p:sp>
        <p:nvSpPr>
          <p:cNvPr id="7" name="Title 1"/>
          <p:cNvSpPr txBox="1">
            <a:spLocks/>
          </p:cNvSpPr>
          <p:nvPr/>
        </p:nvSpPr>
        <p:spPr bwMode="auto">
          <a:xfrm>
            <a:off x="304800" y="15875"/>
            <a:ext cx="9144000" cy="1219200"/>
          </a:xfrm>
          <a:prstGeom prst="rect">
            <a:avLst/>
          </a:prstGeom>
          <a:noFill/>
          <a:ln w="9525">
            <a:noFill/>
            <a:miter lim="800000"/>
            <a:headEnd/>
            <a:tailEnd/>
          </a:ln>
        </p:spPr>
        <p:txBody>
          <a:bodyPr>
            <a:prstTxWarp prst="textNoShape">
              <a:avLst/>
            </a:prstTxWarp>
          </a:bodyPr>
          <a:lstStyle/>
          <a:p>
            <a:pPr algn="ctr" defTabSz="457189"/>
            <a:r>
              <a:rPr lang="en-US" sz="3300" dirty="0" smtClean="0">
                <a:solidFill>
                  <a:schemeClr val="bg1"/>
                </a:solidFill>
                <a:ea typeface="Comic Sans MS" pitchFamily="4" charset="0"/>
                <a:cs typeface="Comic Sans MS" pitchFamily="4" charset="0"/>
              </a:rPr>
              <a:t>Questions</a:t>
            </a:r>
            <a:endParaRPr lang="en-US" sz="3300" dirty="0">
              <a:solidFill>
                <a:schemeClr val="bg1"/>
              </a:solidFill>
              <a:ea typeface="Comic Sans MS" pitchFamily="4" charset="0"/>
              <a:cs typeface="Comic Sans MS" pitchFamily="4"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86281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rPr>
              <a:t>Ecosystem Variability</a:t>
            </a:r>
            <a:endParaRPr lang="en-US" sz="3200" dirty="0" smtClean="0">
              <a:solidFill>
                <a:schemeClr val="bg1"/>
              </a:solidFill>
              <a:latin typeface="+mj-lt"/>
            </a:endParaRPr>
          </a:p>
        </p:txBody>
      </p:sp>
      <p:pic>
        <p:nvPicPr>
          <p:cNvPr id="6" name="Picture 5" descr="download.jpg"/>
          <p:cNvPicPr>
            <a:picLocks noChangeAspect="1"/>
          </p:cNvPicPr>
          <p:nvPr/>
        </p:nvPicPr>
        <p:blipFill>
          <a:blip r:embed="rId2">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4">
                    <a14:imgEffect>
                      <a14:backgroundRemoval t="6397" b="94613" l="10000" r="90000">
                        <a14:foregroundMark x1="49412" y1="87879" x2="50000" y2="94613"/>
                      </a14:backgroundRemoval>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110727" y="2032306"/>
            <a:ext cx="2159000" cy="3771900"/>
          </a:xfrm>
          <a:prstGeom prst="rect">
            <a:avLst/>
          </a:prstGeom>
        </p:spPr>
      </p:pic>
      <p:grpSp>
        <p:nvGrpSpPr>
          <p:cNvPr id="12" name="Group 11"/>
          <p:cNvGrpSpPr/>
          <p:nvPr/>
        </p:nvGrpSpPr>
        <p:grpSpPr>
          <a:xfrm>
            <a:off x="197354" y="1092227"/>
            <a:ext cx="3606800" cy="5679621"/>
            <a:chOff x="197354" y="1092227"/>
            <a:chExt cx="3606800" cy="5679621"/>
          </a:xfrm>
        </p:grpSpPr>
        <p:pic>
          <p:nvPicPr>
            <p:cNvPr id="14" name="Picture 13" descr="organic-soil-for-growing-cannabis.jpg"/>
            <p:cNvPicPr>
              <a:picLocks noChangeAspect="1"/>
            </p:cNvPicPr>
            <p:nvPr/>
          </p:nvPicPr>
          <p:blipFill rotWithShape="1">
            <a:blip r:embed="rId5"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21574"/>
            <a:stretch/>
          </p:blipFill>
          <p:spPr>
            <a:xfrm>
              <a:off x="197354" y="1092227"/>
              <a:ext cx="3606800" cy="1768476"/>
            </a:xfrm>
            <a:prstGeom prst="rect">
              <a:avLst/>
            </a:prstGeom>
          </p:spPr>
        </p:pic>
        <p:pic>
          <p:nvPicPr>
            <p:cNvPr id="15" name="Picture 14" descr="ocnpra_825574_530x530.jpg"/>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50340"/>
            <a:stretch/>
          </p:blipFill>
          <p:spPr>
            <a:xfrm>
              <a:off x="197354" y="4980698"/>
              <a:ext cx="3606800" cy="1791150"/>
            </a:xfrm>
            <a:prstGeom prst="rect">
              <a:avLst/>
            </a:prstGeom>
          </p:spPr>
        </p:pic>
        <p:pic>
          <p:nvPicPr>
            <p:cNvPr id="16" name="Picture 15" descr="Freshwater-streams-and-rivers-are-being-polluted-with-salt-850x500.jpg"/>
            <p:cNvPicPr>
              <a:picLocks noChangeAspect="1"/>
            </p:cNvPicPr>
            <p:nvPr/>
          </p:nvPicPr>
          <p:blipFill rotWithShape="1">
            <a:blip r:embed="rId7">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15578"/>
            <a:stretch/>
          </p:blipFill>
          <p:spPr>
            <a:xfrm>
              <a:off x="197354" y="3025126"/>
              <a:ext cx="3606800" cy="1791150"/>
            </a:xfrm>
            <a:prstGeom prst="rect">
              <a:avLst/>
            </a:prstGeom>
          </p:spPr>
        </p:pic>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990570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5" descr="Sequencing_costs_impacts.pdf"/>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99346" y="1203769"/>
            <a:ext cx="7254246" cy="509783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5"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rPr>
              <a:t>Most </a:t>
            </a:r>
            <a:r>
              <a:rPr lang="en-US" sz="3200" dirty="0">
                <a:solidFill>
                  <a:schemeClr val="bg1"/>
                </a:solidFill>
              </a:rPr>
              <a:t>proteins </a:t>
            </a:r>
            <a:r>
              <a:rPr lang="en-US" sz="3200" dirty="0" smtClean="0">
                <a:solidFill>
                  <a:schemeClr val="bg1"/>
                </a:solidFill>
              </a:rPr>
              <a:t>are not functionally </a:t>
            </a:r>
            <a:r>
              <a:rPr lang="en-US" sz="3200" dirty="0">
                <a:solidFill>
                  <a:schemeClr val="bg1"/>
                </a:solidFill>
              </a:rPr>
              <a:t>characterized</a:t>
            </a:r>
            <a:endParaRPr lang="en-US" sz="3200" dirty="0" smtClean="0">
              <a:solidFill>
                <a:schemeClr val="bg1"/>
              </a:solidFill>
              <a:latin typeface="+mj-lt"/>
            </a:endParaRPr>
          </a:p>
        </p:txBody>
      </p:sp>
      <p:sp>
        <p:nvSpPr>
          <p:cNvPr id="6" name="Right Brace 5"/>
          <p:cNvSpPr/>
          <p:nvPr/>
        </p:nvSpPr>
        <p:spPr>
          <a:xfrm>
            <a:off x="5288936" y="1511559"/>
            <a:ext cx="2175553" cy="338390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7463068" y="2740776"/>
            <a:ext cx="1866122" cy="1200329"/>
          </a:xfrm>
          <a:prstGeom prst="rect">
            <a:avLst/>
          </a:prstGeom>
          <a:noFill/>
        </p:spPr>
        <p:txBody>
          <a:bodyPr wrap="square" rtlCol="0">
            <a:spAutoFit/>
          </a:bodyPr>
          <a:lstStyle/>
          <a:p>
            <a:r>
              <a:rPr lang="en-US" dirty="0"/>
              <a:t>N</a:t>
            </a:r>
            <a:r>
              <a:rPr lang="en-US" dirty="0" smtClean="0"/>
              <a:t>eed </a:t>
            </a:r>
            <a:r>
              <a:rPr lang="en-US" dirty="0"/>
              <a:t>for functional </a:t>
            </a:r>
            <a:r>
              <a:rPr lang="en-US" dirty="0" smtClean="0"/>
              <a:t>data</a:t>
            </a:r>
          </a:p>
          <a:p>
            <a:r>
              <a:rPr lang="en-US" dirty="0" smtClean="0"/>
              <a:t>to </a:t>
            </a:r>
            <a:r>
              <a:rPr lang="en-US" dirty="0"/>
              <a:t>complement sequencing</a:t>
            </a:r>
          </a:p>
        </p:txBody>
      </p:sp>
      <p:sp>
        <p:nvSpPr>
          <p:cNvPr id="9" name="Right Arrow 8"/>
          <p:cNvSpPr/>
          <p:nvPr/>
        </p:nvSpPr>
        <p:spPr>
          <a:xfrm>
            <a:off x="4362338" y="1794746"/>
            <a:ext cx="414146" cy="483201"/>
          </a:xfrm>
          <a:prstGeom prst="rightArrow">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4362338" y="4653860"/>
            <a:ext cx="414146" cy="483201"/>
          </a:xfrm>
          <a:prstGeom prst="rightArrow">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470015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16039" y="158958"/>
            <a:ext cx="8915400" cy="553998"/>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000" dirty="0" smtClean="0">
                <a:solidFill>
                  <a:schemeClr val="bg1"/>
                </a:solidFill>
                <a:latin typeface="+mj-lt"/>
              </a:rPr>
              <a:t>Don’t find phenotypes for many genes in monoculture </a:t>
            </a:r>
          </a:p>
        </p:txBody>
      </p:sp>
      <p:pic>
        <p:nvPicPr>
          <p:cNvPr id="3" name="Picture 2"/>
          <p:cNvPicPr>
            <a:picLocks noChangeAspect="1"/>
          </p:cNvPicPr>
          <p:nvPr/>
        </p:nvPicPr>
        <p:blipFill>
          <a:blip r:embed="rId2"/>
          <a:stretch>
            <a:fillRect/>
          </a:stretch>
        </p:blipFill>
        <p:spPr>
          <a:xfrm>
            <a:off x="1656833" y="918019"/>
            <a:ext cx="4389120" cy="5486400"/>
          </a:xfrm>
          <a:prstGeom prst="rect">
            <a:avLst/>
          </a:prstGeom>
        </p:spPr>
      </p:pic>
      <p:pic>
        <p:nvPicPr>
          <p:cNvPr id="4" name="Picture 3"/>
          <p:cNvPicPr>
            <a:picLocks noChangeAspect="1"/>
          </p:cNvPicPr>
          <p:nvPr/>
        </p:nvPicPr>
        <p:blipFill>
          <a:blip r:embed="rId3"/>
          <a:stretch>
            <a:fillRect/>
          </a:stretch>
        </p:blipFill>
        <p:spPr>
          <a:xfrm>
            <a:off x="559553" y="918019"/>
            <a:ext cx="1097280" cy="5486400"/>
          </a:xfrm>
          <a:prstGeom prst="rect">
            <a:avLst/>
          </a:prstGeom>
        </p:spPr>
      </p:pic>
      <p:sp>
        <p:nvSpPr>
          <p:cNvPr id="6" name="TextBox 5"/>
          <p:cNvSpPr txBox="1"/>
          <p:nvPr/>
        </p:nvSpPr>
        <p:spPr>
          <a:xfrm>
            <a:off x="6407574" y="1335302"/>
            <a:ext cx="2219778" cy="2031325"/>
          </a:xfrm>
          <a:prstGeom prst="rect">
            <a:avLst/>
          </a:prstGeom>
          <a:noFill/>
        </p:spPr>
        <p:txBody>
          <a:bodyPr wrap="none" rtlCol="0">
            <a:spAutoFit/>
          </a:bodyPr>
          <a:lstStyle/>
          <a:p>
            <a:r>
              <a:rPr lang="en-US" b="1" dirty="0">
                <a:solidFill>
                  <a:srgbClr val="3366FF"/>
                </a:solidFill>
              </a:rPr>
              <a:t>Strong</a:t>
            </a:r>
            <a:r>
              <a:rPr lang="en-US" dirty="0"/>
              <a:t>:</a:t>
            </a:r>
          </a:p>
          <a:p>
            <a:r>
              <a:rPr lang="en-US" dirty="0"/>
              <a:t>Fitness &lt; -2</a:t>
            </a:r>
          </a:p>
          <a:p>
            <a:r>
              <a:rPr lang="en-US" dirty="0"/>
              <a:t>in some condition</a:t>
            </a:r>
          </a:p>
          <a:p>
            <a:endParaRPr lang="en-US" dirty="0"/>
          </a:p>
          <a:p>
            <a:r>
              <a:rPr lang="en-US" b="1" dirty="0">
                <a:solidFill>
                  <a:srgbClr val="63F9FF"/>
                </a:solidFill>
              </a:rPr>
              <a:t>Significant: </a:t>
            </a:r>
          </a:p>
          <a:p>
            <a:r>
              <a:rPr lang="en-US" dirty="0"/>
              <a:t>FDR &lt; 5%</a:t>
            </a:r>
          </a:p>
          <a:p>
            <a:r>
              <a:rPr lang="en-US" dirty="0"/>
              <a:t>in each organism</a:t>
            </a:r>
          </a:p>
        </p:txBody>
      </p:sp>
      <p:sp>
        <p:nvSpPr>
          <p:cNvPr id="7" name="TextBox 6"/>
          <p:cNvSpPr txBox="1"/>
          <p:nvPr/>
        </p:nvSpPr>
        <p:spPr>
          <a:xfrm>
            <a:off x="6310899" y="3888473"/>
            <a:ext cx="2608406" cy="1200329"/>
          </a:xfrm>
          <a:prstGeom prst="rect">
            <a:avLst/>
          </a:prstGeom>
          <a:noFill/>
        </p:spPr>
        <p:txBody>
          <a:bodyPr wrap="none" rtlCol="0">
            <a:spAutoFit/>
          </a:bodyPr>
          <a:lstStyle/>
          <a:p>
            <a:r>
              <a:rPr lang="en-US" b="1" dirty="0"/>
              <a:t>Phenotypes for:</a:t>
            </a:r>
          </a:p>
          <a:p>
            <a:pPr marL="285750" indent="-285750">
              <a:buFontTx/>
              <a:buChar char="•"/>
            </a:pPr>
            <a:r>
              <a:rPr lang="en-US" dirty="0"/>
              <a:t>37,900 genes</a:t>
            </a:r>
          </a:p>
          <a:p>
            <a:pPr marL="285750" indent="-285750">
              <a:buFontTx/>
              <a:buChar char="•"/>
            </a:pPr>
            <a:r>
              <a:rPr lang="en-US" dirty="0"/>
              <a:t>8,282 hypotheticals</a:t>
            </a:r>
          </a:p>
          <a:p>
            <a:endParaRPr lang="en-US" dirty="0"/>
          </a:p>
        </p:txBody>
      </p:sp>
      <p:sp>
        <p:nvSpPr>
          <p:cNvPr id="8" name="TextBox 7"/>
          <p:cNvSpPr txBox="1"/>
          <p:nvPr/>
        </p:nvSpPr>
        <p:spPr>
          <a:xfrm>
            <a:off x="6407573" y="5277351"/>
            <a:ext cx="2689129" cy="646331"/>
          </a:xfrm>
          <a:prstGeom prst="rect">
            <a:avLst/>
          </a:prstGeom>
          <a:noFill/>
        </p:spPr>
        <p:txBody>
          <a:bodyPr wrap="square" rtlCol="0">
            <a:spAutoFit/>
          </a:bodyPr>
          <a:lstStyle/>
          <a:p>
            <a:r>
              <a:rPr lang="en-US" dirty="0"/>
              <a:t>From Deutschbauer and Blow (in preparation)</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428105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ext Box 43"/>
          <p:cNvSpPr txBox="1">
            <a:spLocks noChangeArrowheads="1"/>
          </p:cNvSpPr>
          <p:nvPr/>
        </p:nvSpPr>
        <p:spPr bwMode="auto">
          <a:xfrm>
            <a:off x="-214645" y="2226643"/>
            <a:ext cx="9674225" cy="3016210"/>
          </a:xfrm>
          <a:prstGeom prst="rect">
            <a:avLst/>
          </a:prstGeom>
          <a:noFill/>
          <a:ln w="9525">
            <a:noFill/>
            <a:miter lim="800000"/>
            <a:headEnd/>
            <a:tailEnd/>
          </a:ln>
        </p:spPr>
        <p:txBody>
          <a:bodyPr>
            <a:prstTxWarp prst="textNoShape">
              <a:avLst/>
            </a:prstTxWarp>
            <a:spAutoFit/>
          </a:bodyPr>
          <a:lstStyle/>
          <a:p>
            <a:pPr algn="ctr">
              <a:spcAft>
                <a:spcPts val="1800"/>
              </a:spcAft>
            </a:pPr>
            <a:r>
              <a:rPr lang="en-US" sz="4000" b="1" dirty="0" smtClean="0"/>
              <a:t>State of </a:t>
            </a:r>
          </a:p>
          <a:p>
            <a:pPr algn="ctr">
              <a:spcAft>
                <a:spcPts val="1800"/>
              </a:spcAft>
            </a:pPr>
            <a:r>
              <a:rPr lang="en-US" sz="4000" b="1" dirty="0" err="1" smtClean="0"/>
              <a:t>Microbiome</a:t>
            </a:r>
            <a:r>
              <a:rPr lang="en-US" sz="4000" b="1" dirty="0" smtClean="0"/>
              <a:t> Science…</a:t>
            </a:r>
            <a:endParaRPr lang="en-US" sz="4000" dirty="0" smtClean="0"/>
          </a:p>
          <a:p>
            <a:pPr algn="ctr"/>
            <a:endParaRPr lang="en-US" sz="4000" i="1" dirty="0" smtClean="0"/>
          </a:p>
          <a:p>
            <a:pPr algn="ctr"/>
            <a:endParaRPr lang="en-US" sz="40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090079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buffalo-bills-wild-west-and-congress-of-rough-riders-of-the-world-DYF193.jpg"/>
          <p:cNvPicPr>
            <a:picLocks noChangeAspect="1"/>
          </p:cNvPicPr>
          <p:nvPr/>
        </p:nvPicPr>
        <p:blipFill rotWithShape="1">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9537"/>
          <a:stretch/>
        </p:blipFill>
        <p:spPr>
          <a:xfrm>
            <a:off x="144463" y="861721"/>
            <a:ext cx="8898272" cy="5962952"/>
          </a:xfrm>
          <a:prstGeom prst="rect">
            <a:avLst/>
          </a:prstGeom>
        </p:spPr>
      </p:pic>
      <p:sp>
        <p:nvSpPr>
          <p:cNvPr id="2" name="TextBox 1"/>
          <p:cNvSpPr txBox="1"/>
          <p:nvPr/>
        </p:nvSpPr>
        <p:spPr>
          <a:xfrm rot="18760943">
            <a:off x="1553781" y="4182352"/>
            <a:ext cx="1124977" cy="461665"/>
          </a:xfrm>
          <a:prstGeom prst="rect">
            <a:avLst/>
          </a:prstGeom>
          <a:solidFill>
            <a:schemeClr val="bg1"/>
          </a:solidFill>
        </p:spPr>
        <p:txBody>
          <a:bodyPr wrap="none" rtlCol="0">
            <a:spAutoFit/>
          </a:bodyPr>
          <a:lstStyle/>
          <a:p>
            <a:r>
              <a:rPr lang="en-US" sz="2400" dirty="0" smtClean="0"/>
              <a:t>Science</a:t>
            </a:r>
            <a:endParaRPr lang="en-US" sz="2400" dirty="0"/>
          </a:p>
        </p:txBody>
      </p:sp>
      <p:sp>
        <p:nvSpPr>
          <p:cNvPr id="6" name="TextBox 5"/>
          <p:cNvSpPr txBox="1"/>
          <p:nvPr/>
        </p:nvSpPr>
        <p:spPr>
          <a:xfrm rot="20736099">
            <a:off x="4025263" y="4967783"/>
            <a:ext cx="1128609" cy="492443"/>
          </a:xfrm>
          <a:prstGeom prst="rect">
            <a:avLst/>
          </a:prstGeom>
          <a:solidFill>
            <a:schemeClr val="bg1"/>
          </a:solidFill>
        </p:spPr>
        <p:txBody>
          <a:bodyPr wrap="none" rtlCol="0">
            <a:spAutoFit/>
          </a:bodyPr>
          <a:lstStyle/>
          <a:p>
            <a:r>
              <a:rPr lang="en-US" sz="2600" dirty="0" smtClean="0"/>
              <a:t>Nature</a:t>
            </a:r>
            <a:endParaRPr lang="en-US" sz="2600" dirty="0"/>
          </a:p>
        </p:txBody>
      </p:sp>
      <p:sp>
        <p:nvSpPr>
          <p:cNvPr id="7" name="TextBox 6"/>
          <p:cNvSpPr txBox="1"/>
          <p:nvPr/>
        </p:nvSpPr>
        <p:spPr>
          <a:xfrm rot="895944">
            <a:off x="3718268" y="3627752"/>
            <a:ext cx="604966" cy="430887"/>
          </a:xfrm>
          <a:prstGeom prst="rect">
            <a:avLst/>
          </a:prstGeom>
          <a:solidFill>
            <a:schemeClr val="bg1"/>
          </a:solidFill>
        </p:spPr>
        <p:txBody>
          <a:bodyPr wrap="none" rtlCol="0">
            <a:spAutoFit/>
          </a:bodyPr>
          <a:lstStyle/>
          <a:p>
            <a:r>
              <a:rPr lang="en-US" sz="2200" dirty="0" smtClean="0"/>
              <a:t>Cell</a:t>
            </a:r>
            <a:endParaRPr lang="en-US" sz="2200" dirty="0"/>
          </a:p>
        </p:txBody>
      </p:sp>
      <p:sp>
        <p:nvSpPr>
          <p:cNvPr id="9" name="TextBox 8"/>
          <p:cNvSpPr txBox="1"/>
          <p:nvPr/>
        </p:nvSpPr>
        <p:spPr>
          <a:xfrm rot="345670">
            <a:off x="5457212" y="2577920"/>
            <a:ext cx="598967" cy="307777"/>
          </a:xfrm>
          <a:prstGeom prst="rect">
            <a:avLst/>
          </a:prstGeom>
          <a:solidFill>
            <a:schemeClr val="bg1"/>
          </a:solidFill>
        </p:spPr>
        <p:txBody>
          <a:bodyPr wrap="none" rtlCol="0">
            <a:spAutoFit/>
          </a:bodyPr>
          <a:lstStyle/>
          <a:p>
            <a:r>
              <a:rPr lang="en-US" sz="1400" dirty="0" smtClean="0"/>
              <a:t>NEJM</a:t>
            </a:r>
            <a:endParaRPr lang="en-US" sz="1400" dirty="0"/>
          </a:p>
        </p:txBody>
      </p:sp>
      <p:sp>
        <p:nvSpPr>
          <p:cNvPr id="11" name="Text Box 5"/>
          <p:cNvSpPr txBox="1">
            <a:spLocks noChangeArrowheads="1"/>
          </p:cNvSpPr>
          <p:nvPr/>
        </p:nvSpPr>
        <p:spPr bwMode="auto">
          <a:xfrm>
            <a:off x="116039" y="158958"/>
            <a:ext cx="8915400" cy="584776"/>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smtClean="0">
                <a:solidFill>
                  <a:schemeClr val="bg1"/>
                </a:solidFill>
              </a:rPr>
              <a:t>Wild West of </a:t>
            </a:r>
            <a:r>
              <a:rPr lang="en-US" sz="3200" dirty="0" err="1" smtClean="0">
                <a:solidFill>
                  <a:schemeClr val="bg1"/>
                </a:solidFill>
              </a:rPr>
              <a:t>Microbiome</a:t>
            </a:r>
            <a:r>
              <a:rPr lang="en-US" sz="3200" dirty="0" smtClean="0">
                <a:solidFill>
                  <a:schemeClr val="bg1"/>
                </a:solidFill>
              </a:rPr>
              <a:t> Science</a:t>
            </a:r>
            <a:endParaRPr lang="en-US" sz="3200" dirty="0" smtClean="0">
              <a:solidFill>
                <a:schemeClr val="bg1"/>
              </a:solidFill>
              <a:latin typeface="+mj-lt"/>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090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Lst>
  </p:timing>
</p:sld>
</file>

<file path=ppt/theme/theme1.xml><?xml version="1.0" encoding="utf-8"?>
<a:theme xmlns:a="http://schemas.openxmlformats.org/drawingml/2006/main" name="Bioscienc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xmlns:a="http://schemas.openxmlformats.org/drawingml/2006/main" name="Biosciences" id="{FA6E4D60-CD76-5944-A79F-9A28FB98A8DB}" vid="{8E5AC255-1F6B-8545-A20A-13606946B8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xmlns:a="http://schemas.openxmlformats.org/drawingml/2006/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Biosciences</Template>
  <TotalTime>7441</TotalTime>
  <Words>937</Words>
  <Application>Microsoft Macintosh PowerPoint</Application>
  <PresentationFormat>On-screen Show (4:3)</PresentationFormat>
  <Paragraphs>190</Paragraphs>
  <Slides>43</Slides>
  <Notes>4</Notes>
  <HiddenSlides>0</HiddenSlides>
  <MMClips>4</MMClips>
  <ScaleCrop>false</ScaleCrop>
  <HeadingPairs>
    <vt:vector size="4" baseType="variant">
      <vt:variant>
        <vt:lpstr>Design Template</vt:lpstr>
      </vt:variant>
      <vt:variant>
        <vt:i4>1</vt:i4>
      </vt:variant>
      <vt:variant>
        <vt:lpstr>Slide Titles</vt:lpstr>
      </vt:variant>
      <vt:variant>
        <vt:i4>43</vt:i4>
      </vt:variant>
    </vt:vector>
  </HeadingPairs>
  <TitlesOfParts>
    <vt:vector size="44" baseType="lpstr">
      <vt:lpstr>Biosciences</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2017 EcoFAB summit </vt:lpstr>
      <vt:lpstr>5-Point Roadmap </vt:lpstr>
      <vt:lpstr>Recommendations 2017 EcoFAB Summit Report</vt:lpstr>
      <vt:lpstr>Recommendations 2017 EcoFAB Summit Report</vt:lpstr>
      <vt:lpstr>Website    –    eco-fab.org</vt:lpstr>
      <vt:lpstr>Established Steering Committee </vt:lpstr>
      <vt:lpstr>Recommendations 2017 EcoFAB Summit Report</vt:lpstr>
      <vt:lpstr>Designed EcoFAB 1.0</vt:lpstr>
      <vt:lpstr>Making molds for casting EcoFABs</vt:lpstr>
      <vt:lpstr>Protocol for Making EcoFAB 1.0</vt:lpstr>
      <vt:lpstr>Slide 31</vt:lpstr>
      <vt:lpstr>Slide 32</vt:lpstr>
      <vt:lpstr>Dissemination of EcoFAB Design</vt:lpstr>
      <vt:lpstr>Ring-Trial to Evaluate Reproducibility</vt:lpstr>
      <vt:lpstr>EcoFAB found to be reproducible across labs in a ring-trial experiment</vt:lpstr>
      <vt:lpstr>Recommendations 2017 EcoFAB Summit Report</vt:lpstr>
      <vt:lpstr>AAAS Scientific Session</vt:lpstr>
      <vt:lpstr>Recommendations 2017 EcoFAB Summit Report</vt:lpstr>
      <vt:lpstr>Recommendations 2017 EcoFAB Summit Report</vt:lpstr>
      <vt:lpstr>Input from GSC</vt:lpstr>
      <vt:lpstr>Long-term vision for EcoFAB integration with field studies and modeling efforts</vt:lpstr>
      <vt:lpstr>Slide 42</vt:lpstr>
      <vt:lpstr>Slide 43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Programs template</dc:title>
  <dc:creator>Katy Maria Christiansen</dc:creator>
  <cp:lastModifiedBy>Karsten Zengler</cp:lastModifiedBy>
  <cp:revision>78</cp:revision>
  <dcterms:created xsi:type="dcterms:W3CDTF">2018-05-03T16:38:47Z</dcterms:created>
  <dcterms:modified xsi:type="dcterms:W3CDTF">2018-05-04T15:12:21Z</dcterms:modified>
</cp:coreProperties>
</file>